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7"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8BBE46-0775-4FF5-A97B-90876C445DEA}" v="3" dt="2024-07-31T16:53:51.9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9"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l Rabb" userId="3edf06299a4717ec" providerId="LiveId" clId="{978BBE46-0775-4FF5-A97B-90876C445DEA}"/>
    <pc:docChg chg="custSel addSld modSld">
      <pc:chgData name="Kal Rabb" userId="3edf06299a4717ec" providerId="LiveId" clId="{978BBE46-0775-4FF5-A97B-90876C445DEA}" dt="2024-07-31T16:58:10.510" v="635" actId="20577"/>
      <pc:docMkLst>
        <pc:docMk/>
      </pc:docMkLst>
      <pc:sldChg chg="modSp mod">
        <pc:chgData name="Kal Rabb" userId="3edf06299a4717ec" providerId="LiveId" clId="{978BBE46-0775-4FF5-A97B-90876C445DEA}" dt="2024-07-31T16:47:01.307" v="377" actId="20577"/>
        <pc:sldMkLst>
          <pc:docMk/>
          <pc:sldMk cId="2733676679" sldId="258"/>
        </pc:sldMkLst>
        <pc:spChg chg="mod">
          <ac:chgData name="Kal Rabb" userId="3edf06299a4717ec" providerId="LiveId" clId="{978BBE46-0775-4FF5-A97B-90876C445DEA}" dt="2024-07-31T16:47:01.307" v="377" actId="20577"/>
          <ac:spMkLst>
            <pc:docMk/>
            <pc:sldMk cId="2733676679" sldId="258"/>
            <ac:spMk id="7" creationId="{60994DB6-C182-9D27-E457-A7061E67C584}"/>
          </ac:spMkLst>
        </pc:spChg>
      </pc:sldChg>
      <pc:sldChg chg="modSp mod">
        <pc:chgData name="Kal Rabb" userId="3edf06299a4717ec" providerId="LiveId" clId="{978BBE46-0775-4FF5-A97B-90876C445DEA}" dt="2024-07-31T16:56:29.448" v="455" actId="20577"/>
        <pc:sldMkLst>
          <pc:docMk/>
          <pc:sldMk cId="178276314" sldId="260"/>
        </pc:sldMkLst>
        <pc:spChg chg="mod">
          <ac:chgData name="Kal Rabb" userId="3edf06299a4717ec" providerId="LiveId" clId="{978BBE46-0775-4FF5-A97B-90876C445DEA}" dt="2024-07-31T16:56:29.448" v="455" actId="20577"/>
          <ac:spMkLst>
            <pc:docMk/>
            <pc:sldMk cId="178276314" sldId="260"/>
            <ac:spMk id="3" creationId="{64EB44FE-B8EE-EC18-0A4B-967C6C86D786}"/>
          </ac:spMkLst>
        </pc:spChg>
      </pc:sldChg>
      <pc:sldChg chg="modSp mod">
        <pc:chgData name="Kal Rabb" userId="3edf06299a4717ec" providerId="LiveId" clId="{978BBE46-0775-4FF5-A97B-90876C445DEA}" dt="2024-07-31T16:56:44.942" v="458" actId="1076"/>
        <pc:sldMkLst>
          <pc:docMk/>
          <pc:sldMk cId="3755338764" sldId="261"/>
        </pc:sldMkLst>
        <pc:spChg chg="mod">
          <ac:chgData name="Kal Rabb" userId="3edf06299a4717ec" providerId="LiveId" clId="{978BBE46-0775-4FF5-A97B-90876C445DEA}" dt="2024-07-31T16:56:04.400" v="451" actId="20577"/>
          <ac:spMkLst>
            <pc:docMk/>
            <pc:sldMk cId="3755338764" sldId="261"/>
            <ac:spMk id="3" creationId="{64EB44FE-B8EE-EC18-0A4B-967C6C86D786}"/>
          </ac:spMkLst>
        </pc:spChg>
        <pc:spChg chg="mod">
          <ac:chgData name="Kal Rabb" userId="3edf06299a4717ec" providerId="LiveId" clId="{978BBE46-0775-4FF5-A97B-90876C445DEA}" dt="2024-07-31T16:56:44.942" v="458" actId="1076"/>
          <ac:spMkLst>
            <pc:docMk/>
            <pc:sldMk cId="3755338764" sldId="261"/>
            <ac:spMk id="6" creationId="{946D7ED3-6C82-D7D8-7143-0978C28735B6}"/>
          </ac:spMkLst>
        </pc:spChg>
      </pc:sldChg>
      <pc:sldChg chg="modSp mod">
        <pc:chgData name="Kal Rabb" userId="3edf06299a4717ec" providerId="LiveId" clId="{978BBE46-0775-4FF5-A97B-90876C445DEA}" dt="2024-07-31T16:57:43.327" v="583" actId="20577"/>
        <pc:sldMkLst>
          <pc:docMk/>
          <pc:sldMk cId="4052430693" sldId="262"/>
        </pc:sldMkLst>
        <pc:spChg chg="mod">
          <ac:chgData name="Kal Rabb" userId="3edf06299a4717ec" providerId="LiveId" clId="{978BBE46-0775-4FF5-A97B-90876C445DEA}" dt="2024-07-31T16:57:43.327" v="583" actId="20577"/>
          <ac:spMkLst>
            <pc:docMk/>
            <pc:sldMk cId="4052430693" sldId="262"/>
            <ac:spMk id="3" creationId="{D6810A14-017A-8CBD-B322-C986332F540B}"/>
          </ac:spMkLst>
        </pc:spChg>
      </pc:sldChg>
      <pc:sldChg chg="modSp mod">
        <pc:chgData name="Kal Rabb" userId="3edf06299a4717ec" providerId="LiveId" clId="{978BBE46-0775-4FF5-A97B-90876C445DEA}" dt="2024-07-31T16:58:10.510" v="635" actId="20577"/>
        <pc:sldMkLst>
          <pc:docMk/>
          <pc:sldMk cId="1668622093" sldId="263"/>
        </pc:sldMkLst>
        <pc:spChg chg="mod">
          <ac:chgData name="Kal Rabb" userId="3edf06299a4717ec" providerId="LiveId" clId="{978BBE46-0775-4FF5-A97B-90876C445DEA}" dt="2024-07-31T16:58:10.510" v="635" actId="20577"/>
          <ac:spMkLst>
            <pc:docMk/>
            <pc:sldMk cId="1668622093" sldId="263"/>
            <ac:spMk id="3" creationId="{D6810A14-017A-8CBD-B322-C986332F540B}"/>
          </ac:spMkLst>
        </pc:spChg>
      </pc:sldChg>
      <pc:sldChg chg="modSp new mod">
        <pc:chgData name="Kal Rabb" userId="3edf06299a4717ec" providerId="LiveId" clId="{978BBE46-0775-4FF5-A97B-90876C445DEA}" dt="2024-07-31T00:41:24.884" v="371" actId="20577"/>
        <pc:sldMkLst>
          <pc:docMk/>
          <pc:sldMk cId="1704579633" sldId="265"/>
        </pc:sldMkLst>
        <pc:spChg chg="mod">
          <ac:chgData name="Kal Rabb" userId="3edf06299a4717ec" providerId="LiveId" clId="{978BBE46-0775-4FF5-A97B-90876C445DEA}" dt="2024-07-31T00:38:38.134" v="19" actId="5793"/>
          <ac:spMkLst>
            <pc:docMk/>
            <pc:sldMk cId="1704579633" sldId="265"/>
            <ac:spMk id="2" creationId="{4FB52E81-597A-EFA3-30C0-282E7F0ED8F8}"/>
          </ac:spMkLst>
        </pc:spChg>
        <pc:spChg chg="mod">
          <ac:chgData name="Kal Rabb" userId="3edf06299a4717ec" providerId="LiveId" clId="{978BBE46-0775-4FF5-A97B-90876C445DEA}" dt="2024-07-31T00:41:24.884" v="371" actId="20577"/>
          <ac:spMkLst>
            <pc:docMk/>
            <pc:sldMk cId="1704579633" sldId="265"/>
            <ac:spMk id="3" creationId="{16AAAE7F-B146-4E26-3E57-276B503ABCCB}"/>
          </ac:spMkLst>
        </pc:spChg>
      </pc:sldChg>
      <pc:sldChg chg="addSp delSp modSp new mod">
        <pc:chgData name="Kal Rabb" userId="3edf06299a4717ec" providerId="LiveId" clId="{978BBE46-0775-4FF5-A97B-90876C445DEA}" dt="2024-07-31T16:54:45.252" v="416" actId="27636"/>
        <pc:sldMkLst>
          <pc:docMk/>
          <pc:sldMk cId="248867302" sldId="266"/>
        </pc:sldMkLst>
        <pc:spChg chg="mod">
          <ac:chgData name="Kal Rabb" userId="3edf06299a4717ec" providerId="LiveId" clId="{978BBE46-0775-4FF5-A97B-90876C445DEA}" dt="2024-07-31T16:53:12.159" v="400" actId="20577"/>
          <ac:spMkLst>
            <pc:docMk/>
            <pc:sldMk cId="248867302" sldId="266"/>
            <ac:spMk id="2" creationId="{F4C8CF1B-8521-FB45-72AB-02213B4E6684}"/>
          </ac:spMkLst>
        </pc:spChg>
        <pc:spChg chg="del">
          <ac:chgData name="Kal Rabb" userId="3edf06299a4717ec" providerId="LiveId" clId="{978BBE46-0775-4FF5-A97B-90876C445DEA}" dt="2024-07-31T16:53:16.913" v="401"/>
          <ac:spMkLst>
            <pc:docMk/>
            <pc:sldMk cId="248867302" sldId="266"/>
            <ac:spMk id="3" creationId="{55526F21-5B1E-0542-00D7-E73BF5F13E71}"/>
          </ac:spMkLst>
        </pc:spChg>
        <pc:spChg chg="add del mod">
          <ac:chgData name="Kal Rabb" userId="3edf06299a4717ec" providerId="LiveId" clId="{978BBE46-0775-4FF5-A97B-90876C445DEA}" dt="2024-07-31T16:53:35.278" v="402" actId="478"/>
          <ac:spMkLst>
            <pc:docMk/>
            <pc:sldMk cId="248867302" sldId="266"/>
            <ac:spMk id="4" creationId="{5410EFB8-7AF4-EAD9-C10F-83D2C40A148F}"/>
          </ac:spMkLst>
        </pc:spChg>
        <pc:spChg chg="add mod">
          <ac:chgData name="Kal Rabb" userId="3edf06299a4717ec" providerId="LiveId" clId="{978BBE46-0775-4FF5-A97B-90876C445DEA}" dt="2024-07-31T16:54:45.252" v="416" actId="27636"/>
          <ac:spMkLst>
            <pc:docMk/>
            <pc:sldMk cId="248867302" sldId="266"/>
            <ac:spMk id="5" creationId="{43DB043B-EF4A-8FBD-BB98-BD523BAABEE6}"/>
          </ac:spMkLst>
        </pc:spChg>
        <pc:spChg chg="add mod">
          <ac:chgData name="Kal Rabb" userId="3edf06299a4717ec" providerId="LiveId" clId="{978BBE46-0775-4FF5-A97B-90876C445DEA}" dt="2024-07-31T16:54:41.381" v="414" actId="1076"/>
          <ac:spMkLst>
            <pc:docMk/>
            <pc:sldMk cId="248867302" sldId="266"/>
            <ac:spMk id="7" creationId="{CFC1E5EB-AB72-42DF-138F-D60116A0B354}"/>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08-16T18:16:42.560"/>
    </inkml:context>
    <inkml:brush xml:id="br0">
      <inkml:brushProperty name="width" value="0.05" units="cm"/>
      <inkml:brushProperty name="height" value="0.05" units="cm"/>
    </inkml:brush>
  </inkml:definitions>
  <inkml:trace contextRef="#ctx0" brushRef="#br0">20 588 2048 0 0,'0'0'-217'0'0,"-3"-1"-1606"0"0,1 0 1840 0 0,-3-3 1035 0 0,4 4-966 0 0,1 0 0 0 0,-1 0-1 0 0,0-1 1 0 0,1 1-1 0 0,-1 0 1 0 0,1-1-1 0 0,-1 1 1 0 0,1 0 0 0 0,-1-1-1 0 0,1 1 1 0 0,0-1-1 0 0,-1 1 1 0 0,1-1-1 0 0,0 1 1 0 0,-1-1 0 0 0,1 1-1 0 0,0-1 1 0 0,-1 1-1 0 0,1-1 1 0 0,0 0-1 0 0,0 1 1 0 0,0-1 0 0 0,0 1-1 0 0,-1-2 1 0 0,2-1-51 0 0,0 1 1 0 0,-1-1 0 0 0,1 1 0 0 0,0 0-1 0 0,0-1 1 0 0,0 1 0 0 0,1 0 0 0 0,-1 0 0 0 0,1-1-1 0 0,-1 1 1 0 0,1 0 0 0 0,0 0 0 0 0,-1 1-1 0 0,1-1 1 0 0,0 0 0 0 0,0 1 0 0 0,0-1-1 0 0,3-1 1 0 0,50-29 56 0 0,-43 26-2 0 0,101-44 53 0 0,-74 35-191 0 0,-38 14 47 0 0,29-10-13 0 0,-1-2 0 0 0,0-1 0 0 0,-1-1 0 0 0,26-19 0 0 0,-44 27 23 0 0,1 1-1 0 0,0 1 1 0 0,0-1-1 0 0,0 2 1 0 0,0 0-1 0 0,21-5 0 0 0,-16 5-29 0 0,0-1-1 0 0,27-12 1 0 0,16-9 116 0 0,2 2 0 0 0,0 3 0 0 0,73-14 0 0 0,-18 3-19 0 0,-27 2-53 0 0,40-10 41 0 0,-69 27-168 0 0,9-3 157 0 0,139-15 0 0 0,-52 34 496 0 0,-48 1-181 0 0,49-11-62 0 0,-140 5-304 0 0,0 2-1 0 0,0 0 1 0 0,0 0-1 0 0,0 2 1 0 0,0 0-1 0 0,27 7 1 0 0,-30-5-6 0 0,0-2-1 0 0,0 0 1 0 0,0-1 0 0 0,1 0 0 0 0,-1-1-1 0 0,24-4 1 0 0,16 2-22 0 0,-20 3 31 0 0,1 2 0 0 0,0 1 0 0 0,-1 2 0 0 0,48 14 0 0 0,-67-17 9 0 0,1 0 0 0 0,-1-1-1 0 0,1-1 1 0 0,0-1 0 0 0,21-1 0 0 0,22 1-5 0 0,17 5-9 0 0,1 1 0 0 0,0-4-1 0 0,97-8 1 0 0,-27 1-45 0 0,-124 5 49 0 0,37 0-39 0 0,9 1 63 0 0,118-14 0 0 0,-134 4 108 0 0,-31 4-73 0 0,1 1-1 0 0,0 2 1 0 0,0 0 0 0 0,28 1-1 0 0,6 3-44 0 0,-57-1-216 0 0,0 0 0 0 0,0 0 0 0 0,0 0 0 0 0,0 0 0 0 0,-1-1 0 0 0,1 1 0 0 0,0 0 1 0 0,-1 0-1 0 0,1 0 0 0 0,-1-1 0 0 0,1 1 0 0 0,-1 0 0 0 0,1 0 0 0 0,-1-1 0 0 0,0 1 0 0 0,1 0 0 0 0,-2 0 1 0 0,0 0-760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08-16T18:16:43.268"/>
    </inkml:context>
    <inkml:brush xml:id="br0">
      <inkml:brushProperty name="width" value="0.05" units="cm"/>
      <inkml:brushProperty name="height" value="0.05" units="cm"/>
    </inkml:brush>
  </inkml:definitions>
  <inkml:trace contextRef="#ctx0" brushRef="#br0">1 36 64 0 0,'10'0'579'0'0,"1"-2"-1"0"0,0 1 1 0 0,-1-1-1 0 0,20-7 1 0 0,-20 5-540 0 0,0 1 0 0 0,1 1 0 0 0,0 0 1 0 0,20-2-1 0 0,326-2 187 0 0,-312 9-60 0 0,0 2 0 0 0,-1 2 0 0 0,63 18 0 0 0,-94-21-51 0 0,-12-4-67 0 0,0 0 0 0 0,-1 0 1 0 0,1 0-1 0 0,0 0 0 0 0,-1 0 0 0 0,1 0 0 0 0,0 1 0 0 0,0-1 0 0 0,-1 0 0 0 0,1 1 1 0 0,0-1-1 0 0,-1 0 0 0 0,1 1 0 0 0,-1-1 0 0 0,1 1 0 0 0,0-1 0 0 0,-1 1 0 0 0,1-1 1 0 0,-1 1-1 0 0,0-1 0 0 0,1 1 0 0 0,-1-1 0 0 0,1 1 0 0 0,-1 0 0 0 0,0-1 0 0 0,1 1 0 0 0,-1 1 1 0 0,0-1 14 0 0,0 0 1 0 0,0 0-1 0 0,-1 0 1 0 0,1 0-1 0 0,0 0 1 0 0,-1 0-1 0 0,1 0 1 0 0,-1 0-1 0 0,1 0 1 0 0,-1-1-1 0 0,0 1 1 0 0,1 0-1 0 0,-1 0 1 0 0,0 0-1 0 0,1-1 1 0 0,-3 2-1 0 0,-4 4 138 0 0,-1 0 0 0 0,1-1-1 0 0,-12 5 1 0 0,-230 108 1181 0 0,201-96-1215 0 0,-56 18-1 0 0,-4 2-134 0 0,7-1-1609 0 0,65-26-2244 0 0,28-12 2965 0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F4DED-D7BA-D1C5-5FF4-A4CFCB9297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175151B-1FD0-678D-622C-D65F0C7D9C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C260715-8B64-1BC8-52C2-FEF2C62D3F1F}"/>
              </a:ext>
            </a:extLst>
          </p:cNvPr>
          <p:cNvSpPr>
            <a:spLocks noGrp="1"/>
          </p:cNvSpPr>
          <p:nvPr>
            <p:ph type="dt" sz="half" idx="10"/>
          </p:nvPr>
        </p:nvSpPr>
        <p:spPr/>
        <p:txBody>
          <a:bodyPr/>
          <a:lstStyle/>
          <a:p>
            <a:fld id="{D2BD7D7D-0D20-47C1-8738-C362BD235CDE}" type="datetimeFigureOut">
              <a:rPr lang="en-US" smtClean="0"/>
              <a:t>9/3/2025</a:t>
            </a:fld>
            <a:endParaRPr lang="en-US"/>
          </a:p>
        </p:txBody>
      </p:sp>
      <p:sp>
        <p:nvSpPr>
          <p:cNvPr id="5" name="Footer Placeholder 4">
            <a:extLst>
              <a:ext uri="{FF2B5EF4-FFF2-40B4-BE49-F238E27FC236}">
                <a16:creationId xmlns:a16="http://schemas.microsoft.com/office/drawing/2014/main" id="{B6C5934A-0E09-466A-441B-610892C509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48929F-C7C9-73DE-86AE-68B0462DE6AC}"/>
              </a:ext>
            </a:extLst>
          </p:cNvPr>
          <p:cNvSpPr>
            <a:spLocks noGrp="1"/>
          </p:cNvSpPr>
          <p:nvPr>
            <p:ph type="sldNum" sz="quarter" idx="12"/>
          </p:nvPr>
        </p:nvSpPr>
        <p:spPr/>
        <p:txBody>
          <a:bodyPr/>
          <a:lstStyle/>
          <a:p>
            <a:fld id="{70078B03-304F-4693-B487-AEFEFC38D11D}" type="slidenum">
              <a:rPr lang="en-US" smtClean="0"/>
              <a:t>‹#›</a:t>
            </a:fld>
            <a:endParaRPr lang="en-US"/>
          </a:p>
        </p:txBody>
      </p:sp>
    </p:spTree>
    <p:extLst>
      <p:ext uri="{BB962C8B-B14F-4D97-AF65-F5344CB8AC3E}">
        <p14:creationId xmlns:p14="http://schemas.microsoft.com/office/powerpoint/2010/main" val="1802694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8217A-E59B-5FC3-14CC-41D19DD8EBA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0F878FF-5A90-C8B6-89BA-BB956EE1F3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725E26-25D6-A1AB-BEC1-5B63D0ADD763}"/>
              </a:ext>
            </a:extLst>
          </p:cNvPr>
          <p:cNvSpPr>
            <a:spLocks noGrp="1"/>
          </p:cNvSpPr>
          <p:nvPr>
            <p:ph type="dt" sz="half" idx="10"/>
          </p:nvPr>
        </p:nvSpPr>
        <p:spPr/>
        <p:txBody>
          <a:bodyPr/>
          <a:lstStyle/>
          <a:p>
            <a:fld id="{D2BD7D7D-0D20-47C1-8738-C362BD235CDE}" type="datetimeFigureOut">
              <a:rPr lang="en-US" smtClean="0"/>
              <a:t>9/3/2025</a:t>
            </a:fld>
            <a:endParaRPr lang="en-US"/>
          </a:p>
        </p:txBody>
      </p:sp>
      <p:sp>
        <p:nvSpPr>
          <p:cNvPr id="5" name="Footer Placeholder 4">
            <a:extLst>
              <a:ext uri="{FF2B5EF4-FFF2-40B4-BE49-F238E27FC236}">
                <a16:creationId xmlns:a16="http://schemas.microsoft.com/office/drawing/2014/main" id="{16CC65CC-B352-ABB9-35E5-6064774574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C2388F-D3BD-91FF-4E66-21189809210D}"/>
              </a:ext>
            </a:extLst>
          </p:cNvPr>
          <p:cNvSpPr>
            <a:spLocks noGrp="1"/>
          </p:cNvSpPr>
          <p:nvPr>
            <p:ph type="sldNum" sz="quarter" idx="12"/>
          </p:nvPr>
        </p:nvSpPr>
        <p:spPr/>
        <p:txBody>
          <a:bodyPr/>
          <a:lstStyle/>
          <a:p>
            <a:fld id="{70078B03-304F-4693-B487-AEFEFC38D11D}" type="slidenum">
              <a:rPr lang="en-US" smtClean="0"/>
              <a:t>‹#›</a:t>
            </a:fld>
            <a:endParaRPr lang="en-US"/>
          </a:p>
        </p:txBody>
      </p:sp>
    </p:spTree>
    <p:extLst>
      <p:ext uri="{BB962C8B-B14F-4D97-AF65-F5344CB8AC3E}">
        <p14:creationId xmlns:p14="http://schemas.microsoft.com/office/powerpoint/2010/main" val="2105080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A43DB8-A081-01C1-6D96-EE4EED8A771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61B684-3678-C6DE-E925-B73B0DD91D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A54A91-9C42-7273-CA33-C96355512A44}"/>
              </a:ext>
            </a:extLst>
          </p:cNvPr>
          <p:cNvSpPr>
            <a:spLocks noGrp="1"/>
          </p:cNvSpPr>
          <p:nvPr>
            <p:ph type="dt" sz="half" idx="10"/>
          </p:nvPr>
        </p:nvSpPr>
        <p:spPr/>
        <p:txBody>
          <a:bodyPr/>
          <a:lstStyle/>
          <a:p>
            <a:fld id="{D2BD7D7D-0D20-47C1-8738-C362BD235CDE}" type="datetimeFigureOut">
              <a:rPr lang="en-US" smtClean="0"/>
              <a:t>9/3/2025</a:t>
            </a:fld>
            <a:endParaRPr lang="en-US"/>
          </a:p>
        </p:txBody>
      </p:sp>
      <p:sp>
        <p:nvSpPr>
          <p:cNvPr id="5" name="Footer Placeholder 4">
            <a:extLst>
              <a:ext uri="{FF2B5EF4-FFF2-40B4-BE49-F238E27FC236}">
                <a16:creationId xmlns:a16="http://schemas.microsoft.com/office/drawing/2014/main" id="{84072F85-1636-F905-F895-563DD36AFA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637DC4-BEA9-F24D-0919-1BF205C8553D}"/>
              </a:ext>
            </a:extLst>
          </p:cNvPr>
          <p:cNvSpPr>
            <a:spLocks noGrp="1"/>
          </p:cNvSpPr>
          <p:nvPr>
            <p:ph type="sldNum" sz="quarter" idx="12"/>
          </p:nvPr>
        </p:nvSpPr>
        <p:spPr/>
        <p:txBody>
          <a:bodyPr/>
          <a:lstStyle/>
          <a:p>
            <a:fld id="{70078B03-304F-4693-B487-AEFEFC38D11D}" type="slidenum">
              <a:rPr lang="en-US" smtClean="0"/>
              <a:t>‹#›</a:t>
            </a:fld>
            <a:endParaRPr lang="en-US"/>
          </a:p>
        </p:txBody>
      </p:sp>
    </p:spTree>
    <p:extLst>
      <p:ext uri="{BB962C8B-B14F-4D97-AF65-F5344CB8AC3E}">
        <p14:creationId xmlns:p14="http://schemas.microsoft.com/office/powerpoint/2010/main" val="2629962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72B0D-5C82-F7DD-A01E-5066110EC3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15E1D1-DDA4-DD03-99D6-845B63A73A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13CD75-AF08-2BBB-A6F2-97C9C9393EAF}"/>
              </a:ext>
            </a:extLst>
          </p:cNvPr>
          <p:cNvSpPr>
            <a:spLocks noGrp="1"/>
          </p:cNvSpPr>
          <p:nvPr>
            <p:ph type="dt" sz="half" idx="10"/>
          </p:nvPr>
        </p:nvSpPr>
        <p:spPr/>
        <p:txBody>
          <a:bodyPr/>
          <a:lstStyle/>
          <a:p>
            <a:fld id="{D2BD7D7D-0D20-47C1-8738-C362BD235CDE}" type="datetimeFigureOut">
              <a:rPr lang="en-US" smtClean="0"/>
              <a:t>9/3/2025</a:t>
            </a:fld>
            <a:endParaRPr lang="en-US"/>
          </a:p>
        </p:txBody>
      </p:sp>
      <p:sp>
        <p:nvSpPr>
          <p:cNvPr id="5" name="Footer Placeholder 4">
            <a:extLst>
              <a:ext uri="{FF2B5EF4-FFF2-40B4-BE49-F238E27FC236}">
                <a16:creationId xmlns:a16="http://schemas.microsoft.com/office/drawing/2014/main" id="{C8E1DDB8-DA6B-6968-5038-5239C5699A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B8835E-1179-3FC8-F58D-F7F6E58C9F37}"/>
              </a:ext>
            </a:extLst>
          </p:cNvPr>
          <p:cNvSpPr>
            <a:spLocks noGrp="1"/>
          </p:cNvSpPr>
          <p:nvPr>
            <p:ph type="sldNum" sz="quarter" idx="12"/>
          </p:nvPr>
        </p:nvSpPr>
        <p:spPr/>
        <p:txBody>
          <a:bodyPr/>
          <a:lstStyle/>
          <a:p>
            <a:fld id="{70078B03-304F-4693-B487-AEFEFC38D11D}" type="slidenum">
              <a:rPr lang="en-US" smtClean="0"/>
              <a:t>‹#›</a:t>
            </a:fld>
            <a:endParaRPr lang="en-US"/>
          </a:p>
        </p:txBody>
      </p:sp>
    </p:spTree>
    <p:extLst>
      <p:ext uri="{BB962C8B-B14F-4D97-AF65-F5344CB8AC3E}">
        <p14:creationId xmlns:p14="http://schemas.microsoft.com/office/powerpoint/2010/main" val="2254992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83785-7A9D-F5BD-0B51-29834B4A18A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45F615-2CB5-C491-7DCD-C205849A347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F131E5-C8E4-5243-6518-21E6157FDDF4}"/>
              </a:ext>
            </a:extLst>
          </p:cNvPr>
          <p:cNvSpPr>
            <a:spLocks noGrp="1"/>
          </p:cNvSpPr>
          <p:nvPr>
            <p:ph type="dt" sz="half" idx="10"/>
          </p:nvPr>
        </p:nvSpPr>
        <p:spPr/>
        <p:txBody>
          <a:bodyPr/>
          <a:lstStyle/>
          <a:p>
            <a:fld id="{D2BD7D7D-0D20-47C1-8738-C362BD235CDE}" type="datetimeFigureOut">
              <a:rPr lang="en-US" smtClean="0"/>
              <a:t>9/3/2025</a:t>
            </a:fld>
            <a:endParaRPr lang="en-US"/>
          </a:p>
        </p:txBody>
      </p:sp>
      <p:sp>
        <p:nvSpPr>
          <p:cNvPr id="5" name="Footer Placeholder 4">
            <a:extLst>
              <a:ext uri="{FF2B5EF4-FFF2-40B4-BE49-F238E27FC236}">
                <a16:creationId xmlns:a16="http://schemas.microsoft.com/office/drawing/2014/main" id="{E994CC37-B8EF-B2E2-F5B8-10B1E21F6F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5C1B82-C5C6-694C-BF46-054121B9C69A}"/>
              </a:ext>
            </a:extLst>
          </p:cNvPr>
          <p:cNvSpPr>
            <a:spLocks noGrp="1"/>
          </p:cNvSpPr>
          <p:nvPr>
            <p:ph type="sldNum" sz="quarter" idx="12"/>
          </p:nvPr>
        </p:nvSpPr>
        <p:spPr/>
        <p:txBody>
          <a:bodyPr/>
          <a:lstStyle/>
          <a:p>
            <a:fld id="{70078B03-304F-4693-B487-AEFEFC38D11D}" type="slidenum">
              <a:rPr lang="en-US" smtClean="0"/>
              <a:t>‹#›</a:t>
            </a:fld>
            <a:endParaRPr lang="en-US"/>
          </a:p>
        </p:txBody>
      </p:sp>
    </p:spTree>
    <p:extLst>
      <p:ext uri="{BB962C8B-B14F-4D97-AF65-F5344CB8AC3E}">
        <p14:creationId xmlns:p14="http://schemas.microsoft.com/office/powerpoint/2010/main" val="211154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AA26E-BD0D-A717-000D-ABF4C6BF7A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4EB0ED-F3A4-6366-E9DE-06B331CF8E0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F96D0D-E726-9509-AD2A-EFBCB6689A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84099B2-E03F-E43F-33BD-9B02C9439CB1}"/>
              </a:ext>
            </a:extLst>
          </p:cNvPr>
          <p:cNvSpPr>
            <a:spLocks noGrp="1"/>
          </p:cNvSpPr>
          <p:nvPr>
            <p:ph type="dt" sz="half" idx="10"/>
          </p:nvPr>
        </p:nvSpPr>
        <p:spPr/>
        <p:txBody>
          <a:bodyPr/>
          <a:lstStyle/>
          <a:p>
            <a:fld id="{D2BD7D7D-0D20-47C1-8738-C362BD235CDE}" type="datetimeFigureOut">
              <a:rPr lang="en-US" smtClean="0"/>
              <a:t>9/3/2025</a:t>
            </a:fld>
            <a:endParaRPr lang="en-US"/>
          </a:p>
        </p:txBody>
      </p:sp>
      <p:sp>
        <p:nvSpPr>
          <p:cNvPr id="6" name="Footer Placeholder 5">
            <a:extLst>
              <a:ext uri="{FF2B5EF4-FFF2-40B4-BE49-F238E27FC236}">
                <a16:creationId xmlns:a16="http://schemas.microsoft.com/office/drawing/2014/main" id="{82B0CF70-DEB3-1EF8-EAD6-783F65E5C9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14168A-6A33-D75B-F314-2A17CB466449}"/>
              </a:ext>
            </a:extLst>
          </p:cNvPr>
          <p:cNvSpPr>
            <a:spLocks noGrp="1"/>
          </p:cNvSpPr>
          <p:nvPr>
            <p:ph type="sldNum" sz="quarter" idx="12"/>
          </p:nvPr>
        </p:nvSpPr>
        <p:spPr/>
        <p:txBody>
          <a:bodyPr/>
          <a:lstStyle/>
          <a:p>
            <a:fld id="{70078B03-304F-4693-B487-AEFEFC38D11D}" type="slidenum">
              <a:rPr lang="en-US" smtClean="0"/>
              <a:t>‹#›</a:t>
            </a:fld>
            <a:endParaRPr lang="en-US"/>
          </a:p>
        </p:txBody>
      </p:sp>
    </p:spTree>
    <p:extLst>
      <p:ext uri="{BB962C8B-B14F-4D97-AF65-F5344CB8AC3E}">
        <p14:creationId xmlns:p14="http://schemas.microsoft.com/office/powerpoint/2010/main" val="1496182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06500-CC13-63BD-7E17-FC00750045D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39E8584-A8DB-1FBA-5594-1C8F8F7D49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6B133CF-0E64-D3A2-FE61-3D70F262629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0F5775-ACE1-7725-2135-217E518939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ABE801-33B0-3FB5-568E-DB753AF50D5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91E4F8-AA36-E8AF-5A01-60E96BC47AB1}"/>
              </a:ext>
            </a:extLst>
          </p:cNvPr>
          <p:cNvSpPr>
            <a:spLocks noGrp="1"/>
          </p:cNvSpPr>
          <p:nvPr>
            <p:ph type="dt" sz="half" idx="10"/>
          </p:nvPr>
        </p:nvSpPr>
        <p:spPr/>
        <p:txBody>
          <a:bodyPr/>
          <a:lstStyle/>
          <a:p>
            <a:fld id="{D2BD7D7D-0D20-47C1-8738-C362BD235CDE}" type="datetimeFigureOut">
              <a:rPr lang="en-US" smtClean="0"/>
              <a:t>9/3/2025</a:t>
            </a:fld>
            <a:endParaRPr lang="en-US"/>
          </a:p>
        </p:txBody>
      </p:sp>
      <p:sp>
        <p:nvSpPr>
          <p:cNvPr id="8" name="Footer Placeholder 7">
            <a:extLst>
              <a:ext uri="{FF2B5EF4-FFF2-40B4-BE49-F238E27FC236}">
                <a16:creationId xmlns:a16="http://schemas.microsoft.com/office/drawing/2014/main" id="{E65C2DC1-9ACD-81D6-573A-9E95DA2A8CC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BF86096-A355-7C9F-66B9-2EAF50F861D3}"/>
              </a:ext>
            </a:extLst>
          </p:cNvPr>
          <p:cNvSpPr>
            <a:spLocks noGrp="1"/>
          </p:cNvSpPr>
          <p:nvPr>
            <p:ph type="sldNum" sz="quarter" idx="12"/>
          </p:nvPr>
        </p:nvSpPr>
        <p:spPr/>
        <p:txBody>
          <a:bodyPr/>
          <a:lstStyle/>
          <a:p>
            <a:fld id="{70078B03-304F-4693-B487-AEFEFC38D11D}" type="slidenum">
              <a:rPr lang="en-US" smtClean="0"/>
              <a:t>‹#›</a:t>
            </a:fld>
            <a:endParaRPr lang="en-US"/>
          </a:p>
        </p:txBody>
      </p:sp>
    </p:spTree>
    <p:extLst>
      <p:ext uri="{BB962C8B-B14F-4D97-AF65-F5344CB8AC3E}">
        <p14:creationId xmlns:p14="http://schemas.microsoft.com/office/powerpoint/2010/main" val="104633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ED41A-7369-9C78-7B57-D52020DF7D3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D826F7-1F39-39A8-8610-AE865CE86322}"/>
              </a:ext>
            </a:extLst>
          </p:cNvPr>
          <p:cNvSpPr>
            <a:spLocks noGrp="1"/>
          </p:cNvSpPr>
          <p:nvPr>
            <p:ph type="dt" sz="half" idx="10"/>
          </p:nvPr>
        </p:nvSpPr>
        <p:spPr/>
        <p:txBody>
          <a:bodyPr/>
          <a:lstStyle/>
          <a:p>
            <a:fld id="{D2BD7D7D-0D20-47C1-8738-C362BD235CDE}" type="datetimeFigureOut">
              <a:rPr lang="en-US" smtClean="0"/>
              <a:t>9/3/2025</a:t>
            </a:fld>
            <a:endParaRPr lang="en-US"/>
          </a:p>
        </p:txBody>
      </p:sp>
      <p:sp>
        <p:nvSpPr>
          <p:cNvPr id="4" name="Footer Placeholder 3">
            <a:extLst>
              <a:ext uri="{FF2B5EF4-FFF2-40B4-BE49-F238E27FC236}">
                <a16:creationId xmlns:a16="http://schemas.microsoft.com/office/drawing/2014/main" id="{5D496C53-5CD6-CD70-8606-F5980CAA4B7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6CE1A8B-FD04-A064-E6EE-606E4C228949}"/>
              </a:ext>
            </a:extLst>
          </p:cNvPr>
          <p:cNvSpPr>
            <a:spLocks noGrp="1"/>
          </p:cNvSpPr>
          <p:nvPr>
            <p:ph type="sldNum" sz="quarter" idx="12"/>
          </p:nvPr>
        </p:nvSpPr>
        <p:spPr/>
        <p:txBody>
          <a:bodyPr/>
          <a:lstStyle/>
          <a:p>
            <a:fld id="{70078B03-304F-4693-B487-AEFEFC38D11D}" type="slidenum">
              <a:rPr lang="en-US" smtClean="0"/>
              <a:t>‹#›</a:t>
            </a:fld>
            <a:endParaRPr lang="en-US"/>
          </a:p>
        </p:txBody>
      </p:sp>
    </p:spTree>
    <p:extLst>
      <p:ext uri="{BB962C8B-B14F-4D97-AF65-F5344CB8AC3E}">
        <p14:creationId xmlns:p14="http://schemas.microsoft.com/office/powerpoint/2010/main" val="1547422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38530A-FA3F-2A46-37B2-3333F464C67F}"/>
              </a:ext>
            </a:extLst>
          </p:cNvPr>
          <p:cNvSpPr>
            <a:spLocks noGrp="1"/>
          </p:cNvSpPr>
          <p:nvPr>
            <p:ph type="dt" sz="half" idx="10"/>
          </p:nvPr>
        </p:nvSpPr>
        <p:spPr/>
        <p:txBody>
          <a:bodyPr/>
          <a:lstStyle/>
          <a:p>
            <a:fld id="{D2BD7D7D-0D20-47C1-8738-C362BD235CDE}" type="datetimeFigureOut">
              <a:rPr lang="en-US" smtClean="0"/>
              <a:t>9/3/2025</a:t>
            </a:fld>
            <a:endParaRPr lang="en-US"/>
          </a:p>
        </p:txBody>
      </p:sp>
      <p:sp>
        <p:nvSpPr>
          <p:cNvPr id="3" name="Footer Placeholder 2">
            <a:extLst>
              <a:ext uri="{FF2B5EF4-FFF2-40B4-BE49-F238E27FC236}">
                <a16:creationId xmlns:a16="http://schemas.microsoft.com/office/drawing/2014/main" id="{8F99AB84-C21B-07F8-1333-788012135CF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C7297C0-F9D6-FA83-2731-5055845DC17D}"/>
              </a:ext>
            </a:extLst>
          </p:cNvPr>
          <p:cNvSpPr>
            <a:spLocks noGrp="1"/>
          </p:cNvSpPr>
          <p:nvPr>
            <p:ph type="sldNum" sz="quarter" idx="12"/>
          </p:nvPr>
        </p:nvSpPr>
        <p:spPr/>
        <p:txBody>
          <a:bodyPr/>
          <a:lstStyle/>
          <a:p>
            <a:fld id="{70078B03-304F-4693-B487-AEFEFC38D11D}" type="slidenum">
              <a:rPr lang="en-US" smtClean="0"/>
              <a:t>‹#›</a:t>
            </a:fld>
            <a:endParaRPr lang="en-US"/>
          </a:p>
        </p:txBody>
      </p:sp>
    </p:spTree>
    <p:extLst>
      <p:ext uri="{BB962C8B-B14F-4D97-AF65-F5344CB8AC3E}">
        <p14:creationId xmlns:p14="http://schemas.microsoft.com/office/powerpoint/2010/main" val="3465641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D8C24-40EE-5A87-8DBA-FE5C905157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4008085-E9CC-9DB3-A79B-E7411CC051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CDC039-211B-126B-871D-9C16EBD04B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8CD43-7EF5-0698-6D19-B83FA0CF8BAD}"/>
              </a:ext>
            </a:extLst>
          </p:cNvPr>
          <p:cNvSpPr>
            <a:spLocks noGrp="1"/>
          </p:cNvSpPr>
          <p:nvPr>
            <p:ph type="dt" sz="half" idx="10"/>
          </p:nvPr>
        </p:nvSpPr>
        <p:spPr/>
        <p:txBody>
          <a:bodyPr/>
          <a:lstStyle/>
          <a:p>
            <a:fld id="{D2BD7D7D-0D20-47C1-8738-C362BD235CDE}" type="datetimeFigureOut">
              <a:rPr lang="en-US" smtClean="0"/>
              <a:t>9/3/2025</a:t>
            </a:fld>
            <a:endParaRPr lang="en-US"/>
          </a:p>
        </p:txBody>
      </p:sp>
      <p:sp>
        <p:nvSpPr>
          <p:cNvPr id="6" name="Footer Placeholder 5">
            <a:extLst>
              <a:ext uri="{FF2B5EF4-FFF2-40B4-BE49-F238E27FC236}">
                <a16:creationId xmlns:a16="http://schemas.microsoft.com/office/drawing/2014/main" id="{54CDA68D-E86C-2949-7F1B-F807416D43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1EF296-FD9D-6575-4B6E-72B2896DBD71}"/>
              </a:ext>
            </a:extLst>
          </p:cNvPr>
          <p:cNvSpPr>
            <a:spLocks noGrp="1"/>
          </p:cNvSpPr>
          <p:nvPr>
            <p:ph type="sldNum" sz="quarter" idx="12"/>
          </p:nvPr>
        </p:nvSpPr>
        <p:spPr/>
        <p:txBody>
          <a:bodyPr/>
          <a:lstStyle/>
          <a:p>
            <a:fld id="{70078B03-304F-4693-B487-AEFEFC38D11D}" type="slidenum">
              <a:rPr lang="en-US" smtClean="0"/>
              <a:t>‹#›</a:t>
            </a:fld>
            <a:endParaRPr lang="en-US"/>
          </a:p>
        </p:txBody>
      </p:sp>
    </p:spTree>
    <p:extLst>
      <p:ext uri="{BB962C8B-B14F-4D97-AF65-F5344CB8AC3E}">
        <p14:creationId xmlns:p14="http://schemas.microsoft.com/office/powerpoint/2010/main" val="2246182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8BD92-23C8-5629-181B-0B104D97C5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ABD9FD7-1F87-E582-C2CB-8738DFA144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89E2775-890D-C957-9798-F8DB65AFC8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016C95-52B7-A15C-8079-25C32591837D}"/>
              </a:ext>
            </a:extLst>
          </p:cNvPr>
          <p:cNvSpPr>
            <a:spLocks noGrp="1"/>
          </p:cNvSpPr>
          <p:nvPr>
            <p:ph type="dt" sz="half" idx="10"/>
          </p:nvPr>
        </p:nvSpPr>
        <p:spPr/>
        <p:txBody>
          <a:bodyPr/>
          <a:lstStyle/>
          <a:p>
            <a:fld id="{D2BD7D7D-0D20-47C1-8738-C362BD235CDE}" type="datetimeFigureOut">
              <a:rPr lang="en-US" smtClean="0"/>
              <a:t>9/3/2025</a:t>
            </a:fld>
            <a:endParaRPr lang="en-US"/>
          </a:p>
        </p:txBody>
      </p:sp>
      <p:sp>
        <p:nvSpPr>
          <p:cNvPr id="6" name="Footer Placeholder 5">
            <a:extLst>
              <a:ext uri="{FF2B5EF4-FFF2-40B4-BE49-F238E27FC236}">
                <a16:creationId xmlns:a16="http://schemas.microsoft.com/office/drawing/2014/main" id="{894F6F85-F03A-87F0-3155-B77B0AD415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4F87F6-9A5C-5613-E961-BA2C6DB7FDF1}"/>
              </a:ext>
            </a:extLst>
          </p:cNvPr>
          <p:cNvSpPr>
            <a:spLocks noGrp="1"/>
          </p:cNvSpPr>
          <p:nvPr>
            <p:ph type="sldNum" sz="quarter" idx="12"/>
          </p:nvPr>
        </p:nvSpPr>
        <p:spPr/>
        <p:txBody>
          <a:bodyPr/>
          <a:lstStyle/>
          <a:p>
            <a:fld id="{70078B03-304F-4693-B487-AEFEFC38D11D}" type="slidenum">
              <a:rPr lang="en-US" smtClean="0"/>
              <a:t>‹#›</a:t>
            </a:fld>
            <a:endParaRPr lang="en-US"/>
          </a:p>
        </p:txBody>
      </p:sp>
    </p:spTree>
    <p:extLst>
      <p:ext uri="{BB962C8B-B14F-4D97-AF65-F5344CB8AC3E}">
        <p14:creationId xmlns:p14="http://schemas.microsoft.com/office/powerpoint/2010/main" val="1929098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9EDBFB-C82F-B724-686C-1BE0FEAC64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679D52E-BE12-13B3-D320-214E0DAC11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91F635-9D58-9E47-37F4-39A40BC9A8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2BD7D7D-0D20-47C1-8738-C362BD235CDE}" type="datetimeFigureOut">
              <a:rPr lang="en-US" smtClean="0"/>
              <a:t>9/3/2025</a:t>
            </a:fld>
            <a:endParaRPr lang="en-US"/>
          </a:p>
        </p:txBody>
      </p:sp>
      <p:sp>
        <p:nvSpPr>
          <p:cNvPr id="5" name="Footer Placeholder 4">
            <a:extLst>
              <a:ext uri="{FF2B5EF4-FFF2-40B4-BE49-F238E27FC236}">
                <a16:creationId xmlns:a16="http://schemas.microsoft.com/office/drawing/2014/main" id="{B40F07C1-3C18-2589-8AAE-AB34001CCF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ADCEEE5-1609-1280-8A15-ED329B7B31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0078B03-304F-4693-B487-AEFEFC38D11D}" type="slidenum">
              <a:rPr lang="en-US" smtClean="0"/>
              <a:t>‹#›</a:t>
            </a:fld>
            <a:endParaRPr lang="en-US"/>
          </a:p>
        </p:txBody>
      </p:sp>
    </p:spTree>
    <p:extLst>
      <p:ext uri="{BB962C8B-B14F-4D97-AF65-F5344CB8AC3E}">
        <p14:creationId xmlns:p14="http://schemas.microsoft.com/office/powerpoint/2010/main" val="918151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theregister.com/2024/07/23/crowdstrike_failure_shows_need_fo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cnn.com/2024/07/24/tech/crowdstrike-outage-cost-cause/index.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customXml" Target="../ink/ink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2AD28-061D-ED9F-8DDD-94B1518CB862}"/>
              </a:ext>
            </a:extLst>
          </p:cNvPr>
          <p:cNvSpPr>
            <a:spLocks noGrp="1"/>
          </p:cNvSpPr>
          <p:nvPr>
            <p:ph type="ctrTitle"/>
          </p:nvPr>
        </p:nvSpPr>
        <p:spPr/>
        <p:txBody>
          <a:bodyPr/>
          <a:lstStyle/>
          <a:p>
            <a:r>
              <a:rPr lang="en-US" dirty="0"/>
              <a:t>How about that </a:t>
            </a:r>
            <a:r>
              <a:rPr lang="en-US" dirty="0" err="1"/>
              <a:t>Crowdstrike</a:t>
            </a:r>
            <a:r>
              <a:rPr lang="en-US" dirty="0"/>
              <a:t> …</a:t>
            </a:r>
          </a:p>
        </p:txBody>
      </p:sp>
      <p:sp>
        <p:nvSpPr>
          <p:cNvPr id="3" name="Subtitle 2">
            <a:extLst>
              <a:ext uri="{FF2B5EF4-FFF2-40B4-BE49-F238E27FC236}">
                <a16:creationId xmlns:a16="http://schemas.microsoft.com/office/drawing/2014/main" id="{F974E1B3-E165-F81D-E430-AAD4E3F424B3}"/>
              </a:ext>
            </a:extLst>
          </p:cNvPr>
          <p:cNvSpPr>
            <a:spLocks noGrp="1"/>
          </p:cNvSpPr>
          <p:nvPr>
            <p:ph type="subTitle" idx="1"/>
          </p:nvPr>
        </p:nvSpPr>
        <p:spPr/>
        <p:txBody>
          <a:bodyPr/>
          <a:lstStyle/>
          <a:p>
            <a:r>
              <a:rPr lang="en-US" dirty="0"/>
              <a:t>So why is Software Engineering important?</a:t>
            </a:r>
          </a:p>
        </p:txBody>
      </p:sp>
    </p:spTree>
    <p:extLst>
      <p:ext uri="{BB962C8B-B14F-4D97-AF65-F5344CB8AC3E}">
        <p14:creationId xmlns:p14="http://schemas.microsoft.com/office/powerpoint/2010/main" val="2451513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8CF1B-8521-FB45-72AB-02213B4E6684}"/>
              </a:ext>
            </a:extLst>
          </p:cNvPr>
          <p:cNvSpPr>
            <a:spLocks noGrp="1"/>
          </p:cNvSpPr>
          <p:nvPr>
            <p:ph type="title"/>
          </p:nvPr>
        </p:nvSpPr>
        <p:spPr/>
        <p:txBody>
          <a:bodyPr/>
          <a:lstStyle/>
          <a:p>
            <a:r>
              <a:rPr lang="en-US" dirty="0"/>
              <a:t>Nitty gritty details</a:t>
            </a:r>
          </a:p>
        </p:txBody>
      </p:sp>
      <p:sp>
        <p:nvSpPr>
          <p:cNvPr id="5" name="Content Placeholder 4">
            <a:extLst>
              <a:ext uri="{FF2B5EF4-FFF2-40B4-BE49-F238E27FC236}">
                <a16:creationId xmlns:a16="http://schemas.microsoft.com/office/drawing/2014/main" id="{43DB043B-EF4A-8FBD-BB98-BD523BAABEE6}"/>
              </a:ext>
            </a:extLst>
          </p:cNvPr>
          <p:cNvSpPr>
            <a:spLocks noGrp="1"/>
          </p:cNvSpPr>
          <p:nvPr>
            <p:ph idx="1"/>
          </p:nvPr>
        </p:nvSpPr>
        <p:spPr>
          <a:xfrm>
            <a:off x="838200" y="1359876"/>
            <a:ext cx="10515600" cy="5028663"/>
          </a:xfrm>
        </p:spPr>
        <p:txBody>
          <a:bodyPr>
            <a:normAutofit fontScale="92500"/>
          </a:bodyPr>
          <a:lstStyle/>
          <a:p>
            <a:r>
              <a:rPr lang="en-US" sz="1000" dirty="0"/>
              <a:t>"Channel File 291 controls how Falcon evaluates named pipe execution on Windows systems. Named pipes are used for normal, </a:t>
            </a:r>
            <a:r>
              <a:rPr lang="en-US" sz="1000" dirty="0" err="1"/>
              <a:t>interprocess</a:t>
            </a:r>
            <a:r>
              <a:rPr lang="en-US" sz="1000" dirty="0"/>
              <a:t> or intersystem communication in Windows," CrowdStrike explained in a technical summary published over the weekend.</a:t>
            </a:r>
          </a:p>
          <a:p>
            <a:endParaRPr lang="en-US" sz="1000" dirty="0"/>
          </a:p>
          <a:p>
            <a:r>
              <a:rPr lang="en-US" sz="1000" dirty="0"/>
              <a:t>The configuration update triggered a logic error that resulted in an operating system crash</a:t>
            </a:r>
          </a:p>
          <a:p>
            <a:r>
              <a:rPr lang="en-US" sz="1000" dirty="0"/>
              <a:t>"The update that occurred at 04:09 UTC was designed to target newly observed, malicious named pipes being used by common C2 frameworks in cyberattacks. The configuration update triggered a logic error that resulted in an operating system crash."</a:t>
            </a:r>
          </a:p>
          <a:p>
            <a:endParaRPr lang="en-US" sz="1000" dirty="0"/>
          </a:p>
          <a:p>
            <a:r>
              <a:rPr lang="en-US" sz="1000" dirty="0"/>
              <a:t>Translation: CrowdStrike spotted malware abusing a Windows feature called named pipes to communicate with that malicious software's command-and-control (C2) servers, which typically instruct the malware to perform all sorts of bad things. CrowdStrike pushed out a file update to detect and block that misuse of pipes, but the definition data broke Falcon.</a:t>
            </a:r>
          </a:p>
          <a:p>
            <a:endParaRPr lang="en-US" sz="1000" dirty="0"/>
          </a:p>
          <a:p>
            <a:r>
              <a:rPr lang="en-US" sz="1000" dirty="0"/>
              <a:t>While there has been speculation that the error was the result of null bytes in the Channel File, CrowdStrike insists that's not the case.</a:t>
            </a:r>
          </a:p>
          <a:p>
            <a:endParaRPr lang="en-US" sz="1000" dirty="0"/>
          </a:p>
          <a:p>
            <a:r>
              <a:rPr lang="en-US" sz="1000" dirty="0"/>
              <a:t>"This is not related to null bytes contained within Channel File 291 or any other Channel File," the cybersecurity outfit said, promising further root cause analysis to determine how the logic flaw occurred.</a:t>
            </a:r>
          </a:p>
          <a:p>
            <a:endParaRPr lang="en-US" sz="1000" dirty="0"/>
          </a:p>
          <a:p>
            <a:r>
              <a:rPr lang="en-US" sz="1000" dirty="0"/>
              <a:t>Specific details about the root cause of the error have yet to be formally disclosed – CrowdStrike CEO George Kurtz has just been asked to testify before Congress over this matter – though security experts such as Google Project Zero guru Tavis Ormandy and Objective-See founder Patrick Wardle, have argued convincingly that the offending Channel File caused Falcon to access information in memory that simply wasn't present, triggering a crash.</a:t>
            </a:r>
          </a:p>
          <a:p>
            <a:endParaRPr lang="en-US" sz="1000" dirty="0"/>
          </a:p>
          <a:p>
            <a:r>
              <a:rPr lang="en-US" sz="1000" dirty="0"/>
              <a:t>It appears Falcon reads entries from a table in memory in a loop and uses those entries as pointers into memory for further work. When at least one of those entries was not correct or present, as a result of the channel file's contents, and instead contained a garbage value, the kernel-level code used that garbage as if it was valid, causing it to access unmapped memory.</a:t>
            </a:r>
          </a:p>
          <a:p>
            <a:endParaRPr lang="en-US" sz="1000" dirty="0"/>
          </a:p>
          <a:p>
            <a:r>
              <a:rPr lang="en-US" sz="1000" dirty="0"/>
              <a:t>That bad access was caught by the processor and operating system, and sparked a BSOD because at that point the OS knows something unexpected has happened at a very low level. It's arguably better to crash in this situation than attempt to continue and scribble over data and cause more damage.</a:t>
            </a:r>
          </a:p>
        </p:txBody>
      </p:sp>
      <p:sp>
        <p:nvSpPr>
          <p:cNvPr id="7" name="TextBox 6">
            <a:extLst>
              <a:ext uri="{FF2B5EF4-FFF2-40B4-BE49-F238E27FC236}">
                <a16:creationId xmlns:a16="http://schemas.microsoft.com/office/drawing/2014/main" id="{CFC1E5EB-AB72-42DF-138F-D60116A0B354}"/>
              </a:ext>
            </a:extLst>
          </p:cNvPr>
          <p:cNvSpPr txBox="1"/>
          <p:nvPr/>
        </p:nvSpPr>
        <p:spPr>
          <a:xfrm>
            <a:off x="429846" y="6388540"/>
            <a:ext cx="11512061" cy="369332"/>
          </a:xfrm>
          <a:prstGeom prst="rect">
            <a:avLst/>
          </a:prstGeom>
          <a:noFill/>
        </p:spPr>
        <p:txBody>
          <a:bodyPr wrap="square">
            <a:spAutoFit/>
          </a:bodyPr>
          <a:lstStyle/>
          <a:p>
            <a:r>
              <a:rPr lang="en-US" dirty="0">
                <a:hlinkClick r:id="rId2"/>
              </a:rPr>
              <a:t>A closer look at what caused the CrowdStrike Windows crashes • The Register</a:t>
            </a:r>
            <a:endParaRPr lang="en-US" dirty="0"/>
          </a:p>
        </p:txBody>
      </p:sp>
    </p:spTree>
    <p:extLst>
      <p:ext uri="{BB962C8B-B14F-4D97-AF65-F5344CB8AC3E}">
        <p14:creationId xmlns:p14="http://schemas.microsoft.com/office/powerpoint/2010/main" val="248867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EEABA-C631-F3E2-8779-A48BBB2CA56A}"/>
              </a:ext>
            </a:extLst>
          </p:cNvPr>
          <p:cNvSpPr>
            <a:spLocks noGrp="1"/>
          </p:cNvSpPr>
          <p:nvPr>
            <p:ph type="title"/>
          </p:nvPr>
        </p:nvSpPr>
        <p:spPr/>
        <p:txBody>
          <a:bodyPr/>
          <a:lstStyle/>
          <a:p>
            <a:r>
              <a:rPr lang="en-US" dirty="0"/>
              <a:t>What happened</a:t>
            </a:r>
          </a:p>
        </p:txBody>
      </p:sp>
      <p:sp>
        <p:nvSpPr>
          <p:cNvPr id="3" name="Content Placeholder 2">
            <a:extLst>
              <a:ext uri="{FF2B5EF4-FFF2-40B4-BE49-F238E27FC236}">
                <a16:creationId xmlns:a16="http://schemas.microsoft.com/office/drawing/2014/main" id="{0A5154AA-5EFC-814F-2A7B-2C15E53AFB93}"/>
              </a:ext>
            </a:extLst>
          </p:cNvPr>
          <p:cNvSpPr>
            <a:spLocks noGrp="1"/>
          </p:cNvSpPr>
          <p:nvPr>
            <p:ph idx="1"/>
          </p:nvPr>
        </p:nvSpPr>
        <p:spPr/>
        <p:txBody>
          <a:bodyPr>
            <a:normAutofit fontScale="77500" lnSpcReduction="20000"/>
          </a:bodyPr>
          <a:lstStyle/>
          <a:p>
            <a:r>
              <a:rPr lang="en-US" dirty="0"/>
              <a:t>July 19 2024</a:t>
            </a:r>
          </a:p>
          <a:p>
            <a:pPr lvl="1"/>
            <a:r>
              <a:rPr lang="en-US" sz="2000" dirty="0"/>
              <a:t>Many Windows PCs &amp; Servers crashed and went into an infinite reboot</a:t>
            </a:r>
          </a:p>
          <a:p>
            <a:pPr lvl="1"/>
            <a:r>
              <a:rPr lang="en-US" sz="2000" dirty="0"/>
              <a:t>Servers (including cloud) =&gt; everything hosted died</a:t>
            </a:r>
          </a:p>
          <a:p>
            <a:pPr lvl="2"/>
            <a:r>
              <a:rPr lang="en-US" sz="2100" dirty="0"/>
              <a:t>governments</a:t>
            </a:r>
          </a:p>
          <a:p>
            <a:pPr lvl="2"/>
            <a:r>
              <a:rPr lang="en-US" sz="2100" dirty="0"/>
              <a:t>airports</a:t>
            </a:r>
          </a:p>
          <a:p>
            <a:pPr lvl="2"/>
            <a:r>
              <a:rPr lang="en-US" sz="2100" dirty="0"/>
              <a:t>hospitals</a:t>
            </a:r>
          </a:p>
          <a:p>
            <a:pPr lvl="2"/>
            <a:r>
              <a:rPr lang="en-US" sz="2100" dirty="0"/>
              <a:t>banks</a:t>
            </a:r>
          </a:p>
          <a:p>
            <a:pPr lvl="2"/>
            <a:r>
              <a:rPr lang="en-US" sz="2100" dirty="0"/>
              <a:t>retail</a:t>
            </a:r>
          </a:p>
          <a:p>
            <a:pPr lvl="2"/>
            <a:r>
              <a:rPr lang="en-US" sz="2100" dirty="0"/>
              <a:t>mass media</a:t>
            </a:r>
          </a:p>
          <a:p>
            <a:pPr lvl="2"/>
            <a:r>
              <a:rPr lang="en-US" sz="2100" dirty="0" err="1"/>
              <a:t>etc</a:t>
            </a:r>
            <a:endParaRPr lang="en-US" sz="2100" dirty="0"/>
          </a:p>
          <a:p>
            <a:pPr lvl="2"/>
            <a:r>
              <a:rPr lang="en-US" sz="2100" dirty="0"/>
              <a:t>except China &amp; Russia (used their own solutions)</a:t>
            </a:r>
          </a:p>
          <a:p>
            <a:pPr lvl="1"/>
            <a:r>
              <a:rPr lang="en-US" dirty="0"/>
              <a:t>Largest IT outage in history </a:t>
            </a:r>
          </a:p>
          <a:p>
            <a:pPr lvl="2"/>
            <a:r>
              <a:rPr lang="en-US" sz="1900" dirty="0"/>
              <a:t>$10 billion losses worldwide</a:t>
            </a:r>
          </a:p>
          <a:p>
            <a:pPr lvl="2"/>
            <a:r>
              <a:rPr lang="en-US" sz="1900" dirty="0"/>
              <a:t>fix released within hours </a:t>
            </a:r>
          </a:p>
          <a:p>
            <a:pPr lvl="2"/>
            <a:r>
              <a:rPr lang="en-US" sz="1900" dirty="0"/>
              <a:t>but took DAYS to apply</a:t>
            </a:r>
          </a:p>
          <a:p>
            <a:pPr lvl="3"/>
            <a:r>
              <a:rPr lang="en-US" sz="1900" dirty="0"/>
              <a:t>for some companies (Delta Airlines) WEEKS</a:t>
            </a:r>
          </a:p>
          <a:p>
            <a:pPr lvl="2"/>
            <a:r>
              <a:rPr lang="en-US" sz="1900" dirty="0"/>
              <a:t>~8.5M devices affected.</a:t>
            </a:r>
          </a:p>
          <a:p>
            <a:pPr lvl="3"/>
            <a:r>
              <a:rPr lang="en-US" sz="1900" dirty="0"/>
              <a:t>not a lot, but many were critical</a:t>
            </a:r>
          </a:p>
        </p:txBody>
      </p:sp>
      <p:sp>
        <p:nvSpPr>
          <p:cNvPr id="4" name="TextBox 3">
            <a:extLst>
              <a:ext uri="{FF2B5EF4-FFF2-40B4-BE49-F238E27FC236}">
                <a16:creationId xmlns:a16="http://schemas.microsoft.com/office/drawing/2014/main" id="{C98E45C0-49AE-3F98-554C-02EC37C81EAC}"/>
              </a:ext>
            </a:extLst>
          </p:cNvPr>
          <p:cNvSpPr txBox="1"/>
          <p:nvPr/>
        </p:nvSpPr>
        <p:spPr>
          <a:xfrm>
            <a:off x="1250462" y="6392985"/>
            <a:ext cx="9172447" cy="369332"/>
          </a:xfrm>
          <a:prstGeom prst="rect">
            <a:avLst/>
          </a:prstGeom>
          <a:noFill/>
        </p:spPr>
        <p:txBody>
          <a:bodyPr wrap="none" rtlCol="0">
            <a:spAutoFit/>
          </a:bodyPr>
          <a:lstStyle/>
          <a:p>
            <a:r>
              <a:rPr lang="en-US" dirty="0">
                <a:hlinkClick r:id="rId2"/>
              </a:rPr>
              <a:t>CrowdStrike outage: We finally know what caused it - and how much it cost | CNN Business</a:t>
            </a:r>
            <a:endParaRPr lang="en-US" dirty="0"/>
          </a:p>
        </p:txBody>
      </p:sp>
    </p:spTree>
    <p:extLst>
      <p:ext uri="{BB962C8B-B14F-4D97-AF65-F5344CB8AC3E}">
        <p14:creationId xmlns:p14="http://schemas.microsoft.com/office/powerpoint/2010/main" val="3058446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27EEE-7769-6CF1-6FAF-23049846C127}"/>
              </a:ext>
            </a:extLst>
          </p:cNvPr>
          <p:cNvSpPr>
            <a:spLocks noGrp="1"/>
          </p:cNvSpPr>
          <p:nvPr>
            <p:ph type="title"/>
          </p:nvPr>
        </p:nvSpPr>
        <p:spPr/>
        <p:txBody>
          <a:bodyPr/>
          <a:lstStyle/>
          <a:p>
            <a:r>
              <a:rPr lang="en-US" dirty="0"/>
              <a:t>Why?</a:t>
            </a:r>
          </a:p>
        </p:txBody>
      </p:sp>
      <p:sp>
        <p:nvSpPr>
          <p:cNvPr id="3" name="Content Placeholder 2">
            <a:extLst>
              <a:ext uri="{FF2B5EF4-FFF2-40B4-BE49-F238E27FC236}">
                <a16:creationId xmlns:a16="http://schemas.microsoft.com/office/drawing/2014/main" id="{AB5B1C21-9C37-B8F1-BD2E-B455850E5EBD}"/>
              </a:ext>
            </a:extLst>
          </p:cNvPr>
          <p:cNvSpPr>
            <a:spLocks noGrp="1"/>
          </p:cNvSpPr>
          <p:nvPr>
            <p:ph idx="1"/>
          </p:nvPr>
        </p:nvSpPr>
        <p:spPr>
          <a:xfrm>
            <a:off x="274782" y="1678204"/>
            <a:ext cx="10515600" cy="4351338"/>
          </a:xfrm>
        </p:spPr>
        <p:txBody>
          <a:bodyPr/>
          <a:lstStyle/>
          <a:p>
            <a:r>
              <a:rPr lang="en-US" sz="2400" dirty="0" err="1"/>
              <a:t>Crowdstrike</a:t>
            </a:r>
            <a:r>
              <a:rPr lang="en-US" sz="2400" dirty="0"/>
              <a:t> hunts for viruses / corrupt files / memory-based malware</a:t>
            </a:r>
          </a:p>
          <a:p>
            <a:pPr lvl="1"/>
            <a:r>
              <a:rPr lang="en-US" sz="2000" dirty="0"/>
              <a:t>very low level</a:t>
            </a:r>
          </a:p>
          <a:p>
            <a:pPr lvl="1"/>
            <a:r>
              <a:rPr lang="en-US" sz="2000" dirty="0"/>
              <a:t>monitors:</a:t>
            </a:r>
          </a:p>
          <a:p>
            <a:pPr lvl="2"/>
            <a:r>
              <a:rPr lang="en-US" sz="1800" dirty="0"/>
              <a:t>system calls</a:t>
            </a:r>
          </a:p>
          <a:p>
            <a:pPr lvl="2"/>
            <a:r>
              <a:rPr lang="en-US" sz="1800" dirty="0"/>
              <a:t>kernel memory</a:t>
            </a:r>
          </a:p>
          <a:p>
            <a:pPr lvl="2"/>
            <a:r>
              <a:rPr lang="en-US" sz="1800" dirty="0"/>
              <a:t>process creation</a:t>
            </a:r>
          </a:p>
          <a:p>
            <a:pPr lvl="2"/>
            <a:r>
              <a:rPr lang="en-US" sz="1800" dirty="0"/>
              <a:t>I/O patterns</a:t>
            </a:r>
          </a:p>
          <a:p>
            <a:pPr lvl="1"/>
            <a:r>
              <a:rPr lang="en-US" dirty="0"/>
              <a:t>needs high privilege kernel access</a:t>
            </a:r>
          </a:p>
          <a:p>
            <a:pPr lvl="1"/>
            <a:r>
              <a:rPr lang="en-US" dirty="0"/>
              <a:t>takes over before the OS boots</a:t>
            </a:r>
          </a:p>
          <a:p>
            <a:pPr lvl="2"/>
            <a:r>
              <a:rPr lang="en-US" dirty="0"/>
              <a:t>Firmware -&gt; Win bootloader -&gt; kernel -&gt; </a:t>
            </a:r>
            <a:r>
              <a:rPr lang="en-US" b="1" dirty="0"/>
              <a:t>drivers</a:t>
            </a:r>
            <a:r>
              <a:rPr lang="en-US" dirty="0"/>
              <a:t> -&gt; the rest</a:t>
            </a:r>
          </a:p>
          <a:p>
            <a:pPr lvl="2"/>
            <a:r>
              <a:rPr lang="en-US" dirty="0"/>
              <a:t>CS loads, loads faulty data =&gt; crash, reboot, again</a:t>
            </a:r>
          </a:p>
          <a:p>
            <a:pPr lvl="2"/>
            <a:r>
              <a:rPr lang="en-US" dirty="0"/>
              <a:t>So Windows has no opportunity to intervene!!</a:t>
            </a:r>
          </a:p>
          <a:p>
            <a:pPr lvl="2"/>
            <a:endParaRPr lang="en-US" dirty="0"/>
          </a:p>
        </p:txBody>
      </p:sp>
      <p:sp>
        <p:nvSpPr>
          <p:cNvPr id="4" name="Rectangle: Rounded Corners 3">
            <a:extLst>
              <a:ext uri="{FF2B5EF4-FFF2-40B4-BE49-F238E27FC236}">
                <a16:creationId xmlns:a16="http://schemas.microsoft.com/office/drawing/2014/main" id="{8C5FC4BA-3A03-8627-B257-06F4B6E683C1}"/>
              </a:ext>
            </a:extLst>
          </p:cNvPr>
          <p:cNvSpPr/>
          <p:nvPr/>
        </p:nvSpPr>
        <p:spPr>
          <a:xfrm>
            <a:off x="8066188" y="2324392"/>
            <a:ext cx="3970216" cy="92221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Application</a:t>
            </a:r>
          </a:p>
        </p:txBody>
      </p:sp>
      <p:sp>
        <p:nvSpPr>
          <p:cNvPr id="5" name="Rectangle: Rounded Corners 4">
            <a:extLst>
              <a:ext uri="{FF2B5EF4-FFF2-40B4-BE49-F238E27FC236}">
                <a16:creationId xmlns:a16="http://schemas.microsoft.com/office/drawing/2014/main" id="{31F504ED-3459-0C03-4BDA-F198974A3822}"/>
              </a:ext>
            </a:extLst>
          </p:cNvPr>
          <p:cNvSpPr/>
          <p:nvPr/>
        </p:nvSpPr>
        <p:spPr>
          <a:xfrm>
            <a:off x="8066188" y="3399007"/>
            <a:ext cx="3970216" cy="92221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OS</a:t>
            </a:r>
          </a:p>
        </p:txBody>
      </p:sp>
      <p:sp>
        <p:nvSpPr>
          <p:cNvPr id="6" name="Rectangle: Rounded Corners 5">
            <a:extLst>
              <a:ext uri="{FF2B5EF4-FFF2-40B4-BE49-F238E27FC236}">
                <a16:creationId xmlns:a16="http://schemas.microsoft.com/office/drawing/2014/main" id="{7486E2F7-32AE-160E-54EE-17F38089F06E}"/>
              </a:ext>
            </a:extLst>
          </p:cNvPr>
          <p:cNvSpPr/>
          <p:nvPr/>
        </p:nvSpPr>
        <p:spPr>
          <a:xfrm>
            <a:off x="8066188" y="4473622"/>
            <a:ext cx="3970216" cy="92221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Kernel</a:t>
            </a:r>
          </a:p>
        </p:txBody>
      </p:sp>
      <p:grpSp>
        <p:nvGrpSpPr>
          <p:cNvPr id="10" name="Group 9">
            <a:extLst>
              <a:ext uri="{FF2B5EF4-FFF2-40B4-BE49-F238E27FC236}">
                <a16:creationId xmlns:a16="http://schemas.microsoft.com/office/drawing/2014/main" id="{114D631E-BC63-F0FC-0436-2FA91DF14884}"/>
              </a:ext>
            </a:extLst>
          </p:cNvPr>
          <p:cNvGrpSpPr/>
          <p:nvPr/>
        </p:nvGrpSpPr>
        <p:grpSpPr>
          <a:xfrm>
            <a:off x="6390513" y="4505702"/>
            <a:ext cx="1544040" cy="272520"/>
            <a:chOff x="6390513" y="4505702"/>
            <a:chExt cx="1544040" cy="272520"/>
          </a:xfrm>
        </p:grpSpPr>
        <mc:AlternateContent xmlns:mc="http://schemas.openxmlformats.org/markup-compatibility/2006" xmlns:p14="http://schemas.microsoft.com/office/powerpoint/2010/main">
          <mc:Choice Requires="p14">
            <p:contentPart p14:bwMode="auto" r:id="rId2">
              <p14:nvContentPartPr>
                <p14:cNvPr id="8" name="Ink 7">
                  <a:extLst>
                    <a:ext uri="{FF2B5EF4-FFF2-40B4-BE49-F238E27FC236}">
                      <a16:creationId xmlns:a16="http://schemas.microsoft.com/office/drawing/2014/main" id="{39A32034-3509-8E89-ECC5-C6630F3AD9FC}"/>
                    </a:ext>
                  </a:extLst>
                </p14:cNvPr>
                <p14:cNvContentPartPr/>
                <p14:nvPr/>
              </p14:nvContentPartPr>
              <p14:xfrm>
                <a:off x="6390513" y="4566542"/>
                <a:ext cx="1389240" cy="211680"/>
              </p14:xfrm>
            </p:contentPart>
          </mc:Choice>
          <mc:Fallback xmlns="">
            <p:pic>
              <p:nvPicPr>
                <p:cNvPr id="8" name="Ink 7">
                  <a:extLst>
                    <a:ext uri="{FF2B5EF4-FFF2-40B4-BE49-F238E27FC236}">
                      <a16:creationId xmlns:a16="http://schemas.microsoft.com/office/drawing/2014/main" id="{39A32034-3509-8E89-ECC5-C6630F3AD9FC}"/>
                    </a:ext>
                  </a:extLst>
                </p:cNvPr>
                <p:cNvPicPr/>
                <p:nvPr/>
              </p:nvPicPr>
              <p:blipFill>
                <a:blip r:embed="rId3"/>
                <a:stretch>
                  <a:fillRect/>
                </a:stretch>
              </p:blipFill>
              <p:spPr>
                <a:xfrm>
                  <a:off x="6381513" y="4557902"/>
                  <a:ext cx="1406880" cy="2293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9" name="Ink 8">
                  <a:extLst>
                    <a:ext uri="{FF2B5EF4-FFF2-40B4-BE49-F238E27FC236}">
                      <a16:creationId xmlns:a16="http://schemas.microsoft.com/office/drawing/2014/main" id="{AB9DFAE0-B90C-D880-4F2E-9C6C324491CF}"/>
                    </a:ext>
                  </a:extLst>
                </p14:cNvPr>
                <p14:cNvContentPartPr/>
                <p14:nvPr/>
              </p14:nvContentPartPr>
              <p14:xfrm>
                <a:off x="7656273" y="4505702"/>
                <a:ext cx="278280" cy="137520"/>
              </p14:xfrm>
            </p:contentPart>
          </mc:Choice>
          <mc:Fallback xmlns="">
            <p:pic>
              <p:nvPicPr>
                <p:cNvPr id="9" name="Ink 8">
                  <a:extLst>
                    <a:ext uri="{FF2B5EF4-FFF2-40B4-BE49-F238E27FC236}">
                      <a16:creationId xmlns:a16="http://schemas.microsoft.com/office/drawing/2014/main" id="{AB9DFAE0-B90C-D880-4F2E-9C6C324491CF}"/>
                    </a:ext>
                  </a:extLst>
                </p:cNvPr>
                <p:cNvPicPr/>
                <p:nvPr/>
              </p:nvPicPr>
              <p:blipFill>
                <a:blip r:embed="rId5"/>
                <a:stretch>
                  <a:fillRect/>
                </a:stretch>
              </p:blipFill>
              <p:spPr>
                <a:xfrm>
                  <a:off x="7647633" y="4497062"/>
                  <a:ext cx="295920" cy="155160"/>
                </a:xfrm>
                <a:prstGeom prst="rect">
                  <a:avLst/>
                </a:prstGeom>
              </p:spPr>
            </p:pic>
          </mc:Fallback>
        </mc:AlternateContent>
      </p:grpSp>
    </p:spTree>
    <p:extLst>
      <p:ext uri="{BB962C8B-B14F-4D97-AF65-F5344CB8AC3E}">
        <p14:creationId xmlns:p14="http://schemas.microsoft.com/office/powerpoint/2010/main" val="2092891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9359B-4557-758E-5EFC-03E8083B4798}"/>
              </a:ext>
            </a:extLst>
          </p:cNvPr>
          <p:cNvSpPr>
            <a:spLocks noGrp="1"/>
          </p:cNvSpPr>
          <p:nvPr>
            <p:ph type="title"/>
          </p:nvPr>
        </p:nvSpPr>
        <p:spPr/>
        <p:txBody>
          <a:bodyPr/>
          <a:lstStyle/>
          <a:p>
            <a:r>
              <a:rPr lang="en-US" dirty="0"/>
              <a:t>Fix</a:t>
            </a:r>
          </a:p>
        </p:txBody>
      </p:sp>
      <p:sp>
        <p:nvSpPr>
          <p:cNvPr id="9" name="TextBox 8">
            <a:extLst>
              <a:ext uri="{FF2B5EF4-FFF2-40B4-BE49-F238E27FC236}">
                <a16:creationId xmlns:a16="http://schemas.microsoft.com/office/drawing/2014/main" id="{9F2F98B8-8F03-7E4D-0A58-C5208CEB6284}"/>
              </a:ext>
            </a:extLst>
          </p:cNvPr>
          <p:cNvSpPr txBox="1"/>
          <p:nvPr/>
        </p:nvSpPr>
        <p:spPr>
          <a:xfrm>
            <a:off x="838199" y="1774029"/>
            <a:ext cx="5691909" cy="4062651"/>
          </a:xfrm>
          <a:prstGeom prst="rect">
            <a:avLst/>
          </a:prstGeom>
          <a:noFill/>
        </p:spPr>
        <p:txBody>
          <a:bodyPr wrap="square" rtlCol="0">
            <a:spAutoFit/>
          </a:bodyPr>
          <a:lstStyle/>
          <a:p>
            <a:r>
              <a:rPr lang="en-US" sz="2400" dirty="0"/>
              <a:t>Manual</a:t>
            </a:r>
          </a:p>
          <a:p>
            <a:pPr marL="285750" indent="-285750">
              <a:buFont typeface="Arial" panose="020B0604020202020204" pitchFamily="34" charset="0"/>
              <a:buChar char="•"/>
            </a:pPr>
            <a:r>
              <a:rPr lang="en-US" sz="2400" dirty="0"/>
              <a:t>Boot into ‘safe’ more</a:t>
            </a:r>
          </a:p>
          <a:p>
            <a:pPr marL="285750" indent="-285750">
              <a:buFont typeface="Arial" panose="020B0604020202020204" pitchFamily="34" charset="0"/>
              <a:buChar char="•"/>
            </a:pPr>
            <a:r>
              <a:rPr lang="en-US" sz="2400" dirty="0"/>
              <a:t>Delete the offending .sys file</a:t>
            </a:r>
          </a:p>
          <a:p>
            <a:pPr marL="285750" indent="-285750">
              <a:buFont typeface="Arial" panose="020B0604020202020204" pitchFamily="34" charset="0"/>
              <a:buChar char="•"/>
            </a:pPr>
            <a:r>
              <a:rPr lang="en-US" sz="2400" dirty="0"/>
              <a:t>Impossible to do remotely</a:t>
            </a:r>
          </a:p>
          <a:p>
            <a:pPr marL="742950" lvl="1" indent="-285750">
              <a:buFont typeface="Arial" panose="020B0604020202020204" pitchFamily="34" charset="0"/>
              <a:buChar char="•"/>
            </a:pPr>
            <a:r>
              <a:rPr lang="en-US" sz="2400" dirty="0"/>
              <a:t>in most cases</a:t>
            </a:r>
          </a:p>
          <a:p>
            <a:pPr marL="742950" lvl="1" indent="-285750">
              <a:buFont typeface="Arial" panose="020B0604020202020204" pitchFamily="34" charset="0"/>
              <a:buChar char="•"/>
            </a:pPr>
            <a:r>
              <a:rPr lang="en-US" sz="2400" dirty="0"/>
              <a:t>8kk+ computers</a:t>
            </a:r>
          </a:p>
          <a:p>
            <a:pPr marL="1200150" lvl="2" indent="-285750">
              <a:buFont typeface="Arial" panose="020B0604020202020204" pitchFamily="34" charset="0"/>
              <a:buChar char="•"/>
            </a:pPr>
            <a:r>
              <a:rPr lang="en-US" sz="2400" dirty="0"/>
              <a:t>fix manually every one of them</a:t>
            </a:r>
          </a:p>
          <a:p>
            <a:pPr marL="1200150" lvl="2" indent="-285750">
              <a:buFont typeface="Arial" panose="020B0604020202020204" pitchFamily="34" charset="0"/>
              <a:buChar char="•"/>
            </a:pPr>
            <a:r>
              <a:rPr lang="en-US" sz="2400" dirty="0"/>
              <a:t>engineers didn’t sleep for days</a:t>
            </a:r>
          </a:p>
          <a:p>
            <a:pPr marL="742950" lvl="1" indent="-285750">
              <a:buFont typeface="Arial" panose="020B0604020202020204" pitchFamily="34" charset="0"/>
              <a:buChar char="•"/>
            </a:pPr>
            <a:r>
              <a:rPr lang="en-US" sz="2400" dirty="0"/>
              <a:t>many in data centers</a:t>
            </a:r>
          </a:p>
          <a:p>
            <a:pPr marL="1200150" lvl="2" indent="-285750">
              <a:buFont typeface="Arial" panose="020B0604020202020204" pitchFamily="34" charset="0"/>
              <a:buChar char="•"/>
            </a:pPr>
            <a:r>
              <a:rPr lang="en-US" sz="2400" dirty="0"/>
              <a:t>without monitors</a:t>
            </a:r>
          </a:p>
          <a:p>
            <a:endParaRPr lang="en-US" dirty="0"/>
          </a:p>
        </p:txBody>
      </p:sp>
    </p:spTree>
    <p:extLst>
      <p:ext uri="{BB962C8B-B14F-4D97-AF65-F5344CB8AC3E}">
        <p14:creationId xmlns:p14="http://schemas.microsoft.com/office/powerpoint/2010/main" val="2733676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329F1-EDBD-7D98-42D9-AE5AE0D0E5D4}"/>
              </a:ext>
            </a:extLst>
          </p:cNvPr>
          <p:cNvSpPr>
            <a:spLocks noGrp="1"/>
          </p:cNvSpPr>
          <p:nvPr>
            <p:ph type="title"/>
          </p:nvPr>
        </p:nvSpPr>
        <p:spPr/>
        <p:txBody>
          <a:bodyPr/>
          <a:lstStyle/>
          <a:p>
            <a:r>
              <a:rPr lang="en-US" dirty="0"/>
              <a:t>What went wrong?</a:t>
            </a:r>
          </a:p>
        </p:txBody>
      </p:sp>
      <p:sp>
        <p:nvSpPr>
          <p:cNvPr id="3" name="Content Placeholder 2">
            <a:extLst>
              <a:ext uri="{FF2B5EF4-FFF2-40B4-BE49-F238E27FC236}">
                <a16:creationId xmlns:a16="http://schemas.microsoft.com/office/drawing/2014/main" id="{64EB44FE-B8EE-EC18-0A4B-967C6C86D786}"/>
              </a:ext>
            </a:extLst>
          </p:cNvPr>
          <p:cNvSpPr>
            <a:spLocks noGrp="1"/>
          </p:cNvSpPr>
          <p:nvPr>
            <p:ph idx="1"/>
          </p:nvPr>
        </p:nvSpPr>
        <p:spPr/>
        <p:txBody>
          <a:bodyPr>
            <a:normAutofit/>
          </a:bodyPr>
          <a:lstStyle/>
          <a:p>
            <a:r>
              <a:rPr lang="en-US" sz="2400" dirty="0"/>
              <a:t>Need kernel permissions</a:t>
            </a:r>
          </a:p>
          <a:p>
            <a:r>
              <a:rPr lang="en-US" sz="2400" dirty="0"/>
              <a:t>Emulated a driver</a:t>
            </a:r>
          </a:p>
          <a:p>
            <a:r>
              <a:rPr lang="en-US" sz="2400" dirty="0"/>
              <a:t>Driver must be certified by MS</a:t>
            </a:r>
          </a:p>
          <a:p>
            <a:r>
              <a:rPr lang="en-US" sz="2400" dirty="0"/>
              <a:t>CS was</a:t>
            </a:r>
          </a:p>
          <a:p>
            <a:r>
              <a:rPr lang="en-US" sz="2400" dirty="0"/>
              <a:t>CS wanted to deliver updates FAST</a:t>
            </a:r>
          </a:p>
          <a:p>
            <a:pPr lvl="1"/>
            <a:r>
              <a:rPr lang="en-US" sz="2000" dirty="0"/>
              <a:t>certification takes time (a lot)</a:t>
            </a:r>
          </a:p>
          <a:p>
            <a:pPr lvl="1"/>
            <a:r>
              <a:rPr lang="en-US" sz="2000" dirty="0"/>
              <a:t>CS was loading dynamic rules</a:t>
            </a:r>
          </a:p>
          <a:p>
            <a:pPr lvl="2"/>
            <a:r>
              <a:rPr lang="en-US" sz="1600" dirty="0"/>
              <a:t>into the kernel space</a:t>
            </a:r>
          </a:p>
          <a:p>
            <a:pPr lvl="2"/>
            <a:r>
              <a:rPr lang="en-US" sz="1600" dirty="0"/>
              <a:t>without certification</a:t>
            </a:r>
          </a:p>
          <a:p>
            <a:pPr lvl="2"/>
            <a:endParaRPr lang="en-US" sz="1600" dirty="0"/>
          </a:p>
        </p:txBody>
      </p:sp>
      <p:pic>
        <p:nvPicPr>
          <p:cNvPr id="1026" name="Picture 2" descr="Jackie Chan Confused GIFs | Tenor">
            <a:extLst>
              <a:ext uri="{FF2B5EF4-FFF2-40B4-BE49-F238E27FC236}">
                <a16:creationId xmlns:a16="http://schemas.microsoft.com/office/drawing/2014/main" id="{F7779F72-530D-CCAC-5EFA-400D4A8849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01073" y="4867563"/>
            <a:ext cx="2694308" cy="1625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276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C3AD9-6418-91D2-800A-181559777E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D72516-BAEE-9D21-CD4B-1F720FE0CFEC}"/>
              </a:ext>
            </a:extLst>
          </p:cNvPr>
          <p:cNvSpPr>
            <a:spLocks noGrp="1"/>
          </p:cNvSpPr>
          <p:nvPr>
            <p:ph type="title"/>
          </p:nvPr>
        </p:nvSpPr>
        <p:spPr/>
        <p:txBody>
          <a:bodyPr/>
          <a:lstStyle/>
          <a:p>
            <a:r>
              <a:rPr lang="en-US" dirty="0"/>
              <a:t>What went wrong?</a:t>
            </a:r>
          </a:p>
        </p:txBody>
      </p:sp>
      <p:sp>
        <p:nvSpPr>
          <p:cNvPr id="3" name="Content Placeholder 2">
            <a:extLst>
              <a:ext uri="{FF2B5EF4-FFF2-40B4-BE49-F238E27FC236}">
                <a16:creationId xmlns:a16="http://schemas.microsoft.com/office/drawing/2014/main" id="{74C67676-B1FC-935A-24C9-22D2ECADA66F}"/>
              </a:ext>
            </a:extLst>
          </p:cNvPr>
          <p:cNvSpPr>
            <a:spLocks noGrp="1"/>
          </p:cNvSpPr>
          <p:nvPr>
            <p:ph idx="1"/>
          </p:nvPr>
        </p:nvSpPr>
        <p:spPr/>
        <p:txBody>
          <a:bodyPr>
            <a:normAutofit/>
          </a:bodyPr>
          <a:lstStyle/>
          <a:p>
            <a:r>
              <a:rPr lang="en-US" sz="2400" dirty="0"/>
              <a:t>What about testing?</a:t>
            </a:r>
          </a:p>
          <a:p>
            <a:pPr lvl="1"/>
            <a:r>
              <a:rPr lang="en-US" sz="2000" dirty="0"/>
              <a:t>Rules were validated (syntax)</a:t>
            </a:r>
          </a:p>
          <a:p>
            <a:pPr lvl="2"/>
            <a:r>
              <a:rPr lang="en-US" sz="1600" dirty="0"/>
              <a:t>Automatically</a:t>
            </a:r>
          </a:p>
          <a:p>
            <a:pPr lvl="3"/>
            <a:r>
              <a:rPr lang="en-US" sz="1400" dirty="0"/>
              <a:t>Tests didn’t check the number of elements in the rule</a:t>
            </a:r>
          </a:p>
          <a:p>
            <a:pPr lvl="2"/>
            <a:r>
              <a:rPr lang="en-US" sz="1600" dirty="0"/>
              <a:t>Code review</a:t>
            </a:r>
          </a:p>
          <a:p>
            <a:pPr lvl="3"/>
            <a:r>
              <a:rPr lang="en-US" sz="1400" dirty="0"/>
              <a:t>Looked fine</a:t>
            </a:r>
          </a:p>
          <a:p>
            <a:pPr lvl="1"/>
            <a:r>
              <a:rPr lang="en-US" sz="2000" dirty="0"/>
              <a:t>Driver was tested</a:t>
            </a:r>
          </a:p>
          <a:p>
            <a:pPr lvl="2"/>
            <a:r>
              <a:rPr lang="en-US" sz="1600" dirty="0"/>
              <a:t>With “test” rules</a:t>
            </a:r>
          </a:p>
          <a:p>
            <a:pPr lvl="1"/>
            <a:r>
              <a:rPr lang="en-US" sz="2000" dirty="0"/>
              <a:t>How the driver read </a:t>
            </a:r>
            <a:r>
              <a:rPr lang="en-US" sz="2000" b="1" dirty="0"/>
              <a:t>those</a:t>
            </a:r>
            <a:r>
              <a:rPr lang="en-US" sz="2000" dirty="0"/>
              <a:t> rules – wasn’t checked!</a:t>
            </a:r>
          </a:p>
          <a:p>
            <a:pPr lvl="1"/>
            <a:r>
              <a:rPr lang="en-US" sz="2000" dirty="0"/>
              <a:t>Stage testing – skipped!</a:t>
            </a:r>
          </a:p>
          <a:p>
            <a:pPr lvl="1"/>
            <a:r>
              <a:rPr lang="en-US" sz="2000" dirty="0"/>
              <a:t>No canary testing!</a:t>
            </a:r>
          </a:p>
          <a:p>
            <a:pPr lvl="1"/>
            <a:r>
              <a:rPr lang="en-US" sz="2000" dirty="0"/>
              <a:t>Were trusted by governments &amp; largest companies in the world</a:t>
            </a:r>
          </a:p>
        </p:txBody>
      </p:sp>
      <p:pic>
        <p:nvPicPr>
          <p:cNvPr id="7" name="Picture 6" descr="A person holding an object&#10;&#10;AI-generated content may be incorrect.">
            <a:extLst>
              <a:ext uri="{FF2B5EF4-FFF2-40B4-BE49-F238E27FC236}">
                <a16:creationId xmlns:a16="http://schemas.microsoft.com/office/drawing/2014/main" id="{1B08E770-9833-F922-D456-C411688D9B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94627" y="1309109"/>
            <a:ext cx="5294172" cy="2948854"/>
          </a:xfrm>
          <a:prstGeom prst="rect">
            <a:avLst/>
          </a:prstGeom>
        </p:spPr>
      </p:pic>
    </p:spTree>
    <p:extLst>
      <p:ext uri="{BB962C8B-B14F-4D97-AF65-F5344CB8AC3E}">
        <p14:creationId xmlns:p14="http://schemas.microsoft.com/office/powerpoint/2010/main" val="1518699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5E453-0BBA-033B-5CB4-1DB71D772975}"/>
              </a:ext>
            </a:extLst>
          </p:cNvPr>
          <p:cNvSpPr>
            <a:spLocks noGrp="1"/>
          </p:cNvSpPr>
          <p:nvPr>
            <p:ph type="title"/>
          </p:nvPr>
        </p:nvSpPr>
        <p:spPr/>
        <p:txBody>
          <a:bodyPr/>
          <a:lstStyle/>
          <a:p>
            <a:r>
              <a:rPr lang="en-US" dirty="0"/>
              <a:t>Responsibilities</a:t>
            </a:r>
          </a:p>
        </p:txBody>
      </p:sp>
      <p:sp>
        <p:nvSpPr>
          <p:cNvPr id="3" name="Content Placeholder 2">
            <a:extLst>
              <a:ext uri="{FF2B5EF4-FFF2-40B4-BE49-F238E27FC236}">
                <a16:creationId xmlns:a16="http://schemas.microsoft.com/office/drawing/2014/main" id="{D6810A14-017A-8CBD-B322-C986332F540B}"/>
              </a:ext>
            </a:extLst>
          </p:cNvPr>
          <p:cNvSpPr>
            <a:spLocks noGrp="1"/>
          </p:cNvSpPr>
          <p:nvPr>
            <p:ph idx="1"/>
          </p:nvPr>
        </p:nvSpPr>
        <p:spPr/>
        <p:txBody>
          <a:bodyPr>
            <a:normAutofit lnSpcReduction="10000"/>
          </a:bodyPr>
          <a:lstStyle/>
          <a:p>
            <a:r>
              <a:rPr lang="en-US" dirty="0"/>
              <a:t>Architecture issues</a:t>
            </a:r>
          </a:p>
          <a:p>
            <a:pPr lvl="1"/>
            <a:r>
              <a:rPr lang="en-US" sz="2000" dirty="0"/>
              <a:t>Boot monitor, integrity check: </a:t>
            </a:r>
            <a:r>
              <a:rPr lang="en-US" sz="2000" dirty="0" err="1"/>
              <a:t>Crowdstrike</a:t>
            </a:r>
            <a:endParaRPr lang="en-US" sz="2000" dirty="0"/>
          </a:p>
          <a:p>
            <a:pPr lvl="2"/>
            <a:r>
              <a:rPr lang="en-US" dirty="0"/>
              <a:t>If something crashes N times … roll back the change!!</a:t>
            </a:r>
          </a:p>
          <a:p>
            <a:pPr lvl="2"/>
            <a:r>
              <a:rPr lang="en-US" dirty="0"/>
              <a:t>Make sure data files are correct!</a:t>
            </a:r>
          </a:p>
          <a:p>
            <a:pPr lvl="1"/>
            <a:r>
              <a:rPr lang="en-US" sz="2000" dirty="0"/>
              <a:t>Pre-boot monitor: Microsoft</a:t>
            </a:r>
          </a:p>
          <a:p>
            <a:pPr lvl="2"/>
            <a:r>
              <a:rPr lang="en-US" dirty="0"/>
              <a:t>If the BSOD occurs, drop to safe mode</a:t>
            </a:r>
          </a:p>
          <a:p>
            <a:r>
              <a:rPr lang="en-US" dirty="0"/>
              <a:t>Process issues</a:t>
            </a:r>
          </a:p>
          <a:p>
            <a:pPr lvl="1"/>
            <a:r>
              <a:rPr lang="en-US" sz="2000" dirty="0" err="1"/>
              <a:t>Crowdstrike</a:t>
            </a:r>
            <a:r>
              <a:rPr lang="en-US" sz="2000" dirty="0"/>
              <a:t> - testing</a:t>
            </a:r>
          </a:p>
          <a:p>
            <a:pPr lvl="1"/>
            <a:r>
              <a:rPr lang="en-US" sz="2000" dirty="0"/>
              <a:t>Microsoft - contractual terms</a:t>
            </a:r>
          </a:p>
          <a:p>
            <a:pPr lvl="2"/>
            <a:r>
              <a:rPr lang="en-US" dirty="0"/>
              <a:t>Do not allow dynamic load into kernel</a:t>
            </a:r>
          </a:p>
          <a:p>
            <a:pPr lvl="2"/>
            <a:r>
              <a:rPr lang="en-US" dirty="0"/>
              <a:t>And provider of kernel level mode MUST prove:</a:t>
            </a:r>
          </a:p>
          <a:p>
            <a:pPr lvl="3"/>
            <a:r>
              <a:rPr lang="en-US" sz="2000" dirty="0"/>
              <a:t>Robust process</a:t>
            </a:r>
          </a:p>
          <a:p>
            <a:pPr lvl="3"/>
            <a:r>
              <a:rPr lang="en-US" sz="2000" dirty="0"/>
              <a:t>Boot monitor with auto recovery</a:t>
            </a:r>
          </a:p>
        </p:txBody>
      </p:sp>
    </p:spTree>
    <p:extLst>
      <p:ext uri="{BB962C8B-B14F-4D97-AF65-F5344CB8AC3E}">
        <p14:creationId xmlns:p14="http://schemas.microsoft.com/office/powerpoint/2010/main" val="1668622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16087-C44E-94E2-19F4-3B0DCBEDBFB3}"/>
              </a:ext>
            </a:extLst>
          </p:cNvPr>
          <p:cNvSpPr>
            <a:spLocks noGrp="1"/>
          </p:cNvSpPr>
          <p:nvPr>
            <p:ph type="title"/>
          </p:nvPr>
        </p:nvSpPr>
        <p:spPr/>
        <p:txBody>
          <a:bodyPr/>
          <a:lstStyle/>
          <a:p>
            <a:r>
              <a:rPr lang="en-US" dirty="0"/>
              <a:t>Root cause &amp; consequences</a:t>
            </a:r>
          </a:p>
        </p:txBody>
      </p:sp>
      <p:sp>
        <p:nvSpPr>
          <p:cNvPr id="3" name="Content Placeholder 2">
            <a:extLst>
              <a:ext uri="{FF2B5EF4-FFF2-40B4-BE49-F238E27FC236}">
                <a16:creationId xmlns:a16="http://schemas.microsoft.com/office/drawing/2014/main" id="{12E2F448-EE25-1873-EF84-6C84856B20A6}"/>
              </a:ext>
            </a:extLst>
          </p:cNvPr>
          <p:cNvSpPr>
            <a:spLocks noGrp="1"/>
          </p:cNvSpPr>
          <p:nvPr>
            <p:ph idx="1"/>
          </p:nvPr>
        </p:nvSpPr>
        <p:spPr/>
        <p:txBody>
          <a:bodyPr>
            <a:normAutofit lnSpcReduction="10000"/>
          </a:bodyPr>
          <a:lstStyle/>
          <a:p>
            <a:r>
              <a:rPr lang="en-US" sz="2400" dirty="0"/>
              <a:t>MS forced to open the kernel to 3</a:t>
            </a:r>
            <a:r>
              <a:rPr lang="en-US" sz="2400" baseline="30000" dirty="0"/>
              <a:t>rd</a:t>
            </a:r>
            <a:r>
              <a:rPr lang="en-US" sz="2400" dirty="0"/>
              <a:t> parties</a:t>
            </a:r>
          </a:p>
          <a:p>
            <a:pPr lvl="1"/>
            <a:r>
              <a:rPr lang="en-US" sz="1800" dirty="0"/>
              <a:t>due to a 2009 EU Anti-monopoly</a:t>
            </a:r>
          </a:p>
          <a:p>
            <a:r>
              <a:rPr lang="en-US" sz="2400" dirty="0"/>
              <a:t>Apple doesn’t allow 3</a:t>
            </a:r>
            <a:r>
              <a:rPr lang="en-US" sz="2400" baseline="30000" dirty="0"/>
              <a:t>rd</a:t>
            </a:r>
            <a:r>
              <a:rPr lang="en-US" sz="2400" dirty="0"/>
              <a:t> parties kernel level access</a:t>
            </a:r>
          </a:p>
          <a:p>
            <a:pPr lvl="1"/>
            <a:r>
              <a:rPr lang="en-US" sz="1800" dirty="0"/>
              <a:t>Doesn’t have this problem</a:t>
            </a:r>
          </a:p>
          <a:p>
            <a:r>
              <a:rPr lang="en-US" sz="2400" dirty="0"/>
              <a:t>Highly interconnected world</a:t>
            </a:r>
          </a:p>
          <a:p>
            <a:pPr lvl="1"/>
            <a:r>
              <a:rPr lang="en-US" sz="1800" dirty="0"/>
              <a:t>Consolidation of providers (</a:t>
            </a:r>
            <a:r>
              <a:rPr lang="en-US" sz="1800" dirty="0" err="1"/>
              <a:t>Crowdstrike</a:t>
            </a:r>
            <a:r>
              <a:rPr lang="en-US" sz="1800" dirty="0"/>
              <a:t> and MS)</a:t>
            </a:r>
          </a:p>
          <a:p>
            <a:pPr lvl="1"/>
            <a:r>
              <a:rPr lang="en-US" sz="1800" dirty="0"/>
              <a:t>Dependency on networked services</a:t>
            </a:r>
          </a:p>
          <a:p>
            <a:pPr lvl="2"/>
            <a:r>
              <a:rPr lang="en-US" sz="1800" dirty="0"/>
              <a:t>vs. just one machine dying</a:t>
            </a:r>
          </a:p>
          <a:p>
            <a:pPr lvl="1"/>
            <a:r>
              <a:rPr lang="en-US" sz="1800" dirty="0"/>
              <a:t>Can cause global outage by one 1 bug in 1 place</a:t>
            </a:r>
          </a:p>
          <a:p>
            <a:pPr lvl="2"/>
            <a:r>
              <a:rPr lang="en-US" sz="1800" dirty="0"/>
              <a:t>Lucky it wasn’t Linux</a:t>
            </a:r>
          </a:p>
          <a:p>
            <a:r>
              <a:rPr lang="en-US" sz="2400" dirty="0"/>
              <a:t>Cascade failures can VERY easily happen</a:t>
            </a:r>
          </a:p>
          <a:p>
            <a:r>
              <a:rPr lang="en-US" sz="2400" dirty="0"/>
              <a:t>Higher responsibility for software engineers</a:t>
            </a:r>
          </a:p>
        </p:txBody>
      </p:sp>
    </p:spTree>
    <p:extLst>
      <p:ext uri="{BB962C8B-B14F-4D97-AF65-F5344CB8AC3E}">
        <p14:creationId xmlns:p14="http://schemas.microsoft.com/office/powerpoint/2010/main" val="2731159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52E81-597A-EFA3-30C0-282E7F0ED8F8}"/>
              </a:ext>
            </a:extLst>
          </p:cNvPr>
          <p:cNvSpPr>
            <a:spLocks noGrp="1"/>
          </p:cNvSpPr>
          <p:nvPr>
            <p:ph type="title"/>
          </p:nvPr>
        </p:nvSpPr>
        <p:spPr/>
        <p:txBody>
          <a:bodyPr/>
          <a:lstStyle/>
          <a:p>
            <a:r>
              <a:rPr lang="en-US" dirty="0"/>
              <a:t>The SE linkage …</a:t>
            </a:r>
          </a:p>
        </p:txBody>
      </p:sp>
      <p:sp>
        <p:nvSpPr>
          <p:cNvPr id="3" name="Content Placeholder 2">
            <a:extLst>
              <a:ext uri="{FF2B5EF4-FFF2-40B4-BE49-F238E27FC236}">
                <a16:creationId xmlns:a16="http://schemas.microsoft.com/office/drawing/2014/main" id="{16AAAE7F-B146-4E26-3E57-276B503ABCCB}"/>
              </a:ext>
            </a:extLst>
          </p:cNvPr>
          <p:cNvSpPr>
            <a:spLocks noGrp="1"/>
          </p:cNvSpPr>
          <p:nvPr>
            <p:ph idx="1"/>
          </p:nvPr>
        </p:nvSpPr>
        <p:spPr/>
        <p:txBody>
          <a:bodyPr>
            <a:normAutofit fontScale="92500" lnSpcReduction="20000"/>
          </a:bodyPr>
          <a:lstStyle/>
          <a:p>
            <a:r>
              <a:rPr lang="en-US" sz="2600" dirty="0"/>
              <a:t>Designing clever algorithms and modules is great</a:t>
            </a:r>
          </a:p>
          <a:p>
            <a:pPr lvl="1"/>
            <a:r>
              <a:rPr lang="en-US" sz="2100" dirty="0" err="1"/>
              <a:t>Crowdstrike</a:t>
            </a:r>
            <a:r>
              <a:rPr lang="en-US" sz="2100" dirty="0"/>
              <a:t> driver was great</a:t>
            </a:r>
          </a:p>
          <a:p>
            <a:r>
              <a:rPr lang="en-US" sz="2600" dirty="0"/>
              <a:t>But you need people who</a:t>
            </a:r>
          </a:p>
          <a:p>
            <a:pPr lvl="1"/>
            <a:r>
              <a:rPr lang="en-US" sz="2100" dirty="0"/>
              <a:t>understand the system</a:t>
            </a:r>
          </a:p>
          <a:p>
            <a:pPr lvl="2"/>
            <a:r>
              <a:rPr lang="en-US" sz="1700" dirty="0"/>
              <a:t>what can go wrong?</a:t>
            </a:r>
          </a:p>
          <a:p>
            <a:pPr lvl="1"/>
            <a:r>
              <a:rPr lang="en-US" sz="2100" dirty="0"/>
              <a:t>design robust systems</a:t>
            </a:r>
          </a:p>
          <a:p>
            <a:pPr lvl="2"/>
            <a:r>
              <a:rPr lang="en-US" sz="1700" dirty="0"/>
              <a:t>how to prevent it?</a:t>
            </a:r>
          </a:p>
          <a:p>
            <a:pPr lvl="1"/>
            <a:r>
              <a:rPr lang="en-US" sz="2100" dirty="0"/>
              <a:t>see the business context</a:t>
            </a:r>
          </a:p>
          <a:p>
            <a:pPr lvl="1"/>
            <a:r>
              <a:rPr lang="en-US" sz="2100" dirty="0"/>
              <a:t>define and operationalize the whole SDLC process</a:t>
            </a:r>
          </a:p>
          <a:p>
            <a:pPr lvl="2"/>
            <a:r>
              <a:rPr lang="en-US" sz="1700" dirty="0"/>
              <a:t>hello, insufficient testing processes</a:t>
            </a:r>
          </a:p>
          <a:p>
            <a:pPr lvl="1"/>
            <a:r>
              <a:rPr lang="en-US" sz="2100" dirty="0"/>
              <a:t>ask questions</a:t>
            </a:r>
          </a:p>
          <a:p>
            <a:pPr lvl="2"/>
            <a:r>
              <a:rPr lang="en-US" sz="2100" dirty="0"/>
              <a:t>what happens if a kernel module fails?</a:t>
            </a:r>
          </a:p>
          <a:p>
            <a:pPr lvl="2"/>
            <a:r>
              <a:rPr lang="en-US" sz="2100" dirty="0"/>
              <a:t>how do roll it out?</a:t>
            </a:r>
          </a:p>
          <a:p>
            <a:pPr lvl="2"/>
            <a:r>
              <a:rPr lang="en-US" sz="2100" dirty="0"/>
              <a:t>can we roll it back?</a:t>
            </a:r>
          </a:p>
          <a:p>
            <a:pPr lvl="2"/>
            <a:r>
              <a:rPr lang="en-US" sz="2100" dirty="0"/>
              <a:t>any of these would prevent the situation</a:t>
            </a:r>
          </a:p>
        </p:txBody>
      </p:sp>
      <p:sp>
        <p:nvSpPr>
          <p:cNvPr id="4" name="TextBox 3">
            <a:extLst>
              <a:ext uri="{FF2B5EF4-FFF2-40B4-BE49-F238E27FC236}">
                <a16:creationId xmlns:a16="http://schemas.microsoft.com/office/drawing/2014/main" id="{D5EABC09-84D3-C4DC-FDEB-9F6A36926BB0}"/>
              </a:ext>
            </a:extLst>
          </p:cNvPr>
          <p:cNvSpPr txBox="1"/>
          <p:nvPr/>
        </p:nvSpPr>
        <p:spPr>
          <a:xfrm>
            <a:off x="7970982" y="4544291"/>
            <a:ext cx="2944076" cy="646331"/>
          </a:xfrm>
          <a:prstGeom prst="rect">
            <a:avLst/>
          </a:prstGeom>
          <a:noFill/>
        </p:spPr>
        <p:txBody>
          <a:bodyPr wrap="none" rtlCol="0">
            <a:spAutoFit/>
          </a:bodyPr>
          <a:lstStyle/>
          <a:p>
            <a:r>
              <a:rPr lang="en-US" dirty="0"/>
              <a:t>This is Software Engineering</a:t>
            </a:r>
          </a:p>
          <a:p>
            <a:r>
              <a:rPr lang="en-US" dirty="0"/>
              <a:t>Not writing a code</a:t>
            </a:r>
          </a:p>
        </p:txBody>
      </p:sp>
    </p:spTree>
    <p:extLst>
      <p:ext uri="{BB962C8B-B14F-4D97-AF65-F5344CB8AC3E}">
        <p14:creationId xmlns:p14="http://schemas.microsoft.com/office/powerpoint/2010/main" val="17045796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4342</TotalTime>
  <Words>1009</Words>
  <Application>Microsoft Office PowerPoint</Application>
  <PresentationFormat>Widescreen</PresentationFormat>
  <Paragraphs>135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How about that Crowdstrike …</vt:lpstr>
      <vt:lpstr>What happened</vt:lpstr>
      <vt:lpstr>Why?</vt:lpstr>
      <vt:lpstr>Fix</vt:lpstr>
      <vt:lpstr>What went wrong?</vt:lpstr>
      <vt:lpstr>What went wrong?</vt:lpstr>
      <vt:lpstr>Responsibilities</vt:lpstr>
      <vt:lpstr>Root cause &amp; consequences</vt:lpstr>
      <vt:lpstr>The SE linkage …</vt:lpstr>
      <vt:lpstr>Nitty gritty details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Kal Rabb</dc:creator>
  <cp:lastModifiedBy>Dmitry Lukyanov</cp:lastModifiedBy>
  <cp:revision>5</cp:revision>
  <dcterms:created xsi:type="dcterms:W3CDTF">2024-07-31T00:10:48Z</dcterms:created>
  <dcterms:modified xsi:type="dcterms:W3CDTF">2025-09-03T17:18:14Z</dcterms:modified>
</cp:coreProperties>
</file>